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0" r:id="rId3"/>
    <p:sldMasterId id="2147483664" r:id="rId4"/>
  </p:sldMasterIdLst>
  <p:notesMasterIdLst>
    <p:notesMasterId r:id="rId6"/>
  </p:notesMasterIdLst>
  <p:sldIdLst>
    <p:sldId id="5642" r:id="rId5"/>
    <p:sldId id="5801" r:id="rId7"/>
    <p:sldId id="5840" r:id="rId8"/>
    <p:sldId id="5841" r:id="rId9"/>
    <p:sldId id="5842" r:id="rId10"/>
    <p:sldId id="5846" r:id="rId11"/>
    <p:sldId id="5835" r:id="rId12"/>
    <p:sldId id="5867" r:id="rId13"/>
    <p:sldId id="5832" r:id="rId14"/>
    <p:sldId id="5833" r:id="rId15"/>
    <p:sldId id="5834" r:id="rId16"/>
    <p:sldId id="5838" r:id="rId17"/>
    <p:sldId id="5837" r:id="rId18"/>
    <p:sldId id="5828" r:id="rId19"/>
    <p:sldId id="5861" r:id="rId20"/>
    <p:sldId id="5862" r:id="rId21"/>
    <p:sldId id="5863" r:id="rId22"/>
    <p:sldId id="5864" r:id="rId23"/>
    <p:sldId id="5845" r:id="rId24"/>
    <p:sldId id="566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010"/>
    <a:srgbClr val="ED7D31"/>
    <a:srgbClr val="F7C6A4"/>
    <a:srgbClr val="8FAADC"/>
    <a:srgbClr val="F2F2F2"/>
    <a:srgbClr val="F68C80"/>
    <a:srgbClr val="B4C7E7"/>
    <a:srgbClr val="A78337"/>
    <a:srgbClr val="FFD965"/>
    <a:srgbClr val="EF8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5"/>
    <p:restoredTop sz="94694"/>
  </p:normalViewPr>
  <p:slideViewPr>
    <p:cSldViewPr snapToGrid="0">
      <p:cViewPr varScale="1">
        <p:scale>
          <a:sx n="121" d="100"/>
          <a:sy n="121" d="100"/>
        </p:scale>
        <p:origin x="920" y="176"/>
      </p:cViewPr>
      <p:guideLst/>
    </p:cSldViewPr>
  </p:slideViewPr>
  <p:notesTextViewPr>
    <p:cViewPr>
      <p:scale>
        <a:sx n="1" d="1"/>
        <a:sy n="1" d="1"/>
      </p:scale>
      <p:origin x="0" y="0"/>
    </p:cViewPr>
  </p:notesTextViewPr>
  <p:notesViewPr>
    <p:cSldViewPr snapToGrid="0">
      <p:cViewPr varScale="1">
        <p:scale>
          <a:sx n="119" d="100"/>
          <a:sy n="119" d="100"/>
        </p:scale>
        <p:origin x="4288" y="2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EE8CC-CD4F-4956-BB81-D4F7AA7980B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DA17E-C074-4348-A9A6-1AB9E6717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a:xfrm>
            <a:off x="5179484" y="6513910"/>
            <a:ext cx="3962400" cy="342900"/>
          </a:xfrm>
          <a:prstGeom prst="rect">
            <a:avLst/>
          </a:prstGeom>
        </p:spPr>
        <p:txBody>
          <a:bodyPr/>
          <a:lstStyle/>
          <a:p>
            <a:pPr marL="0" marR="0" lvl="0" indent="0" algn="r" defTabSz="914400" rtl="0" eaLnBrk="1" fontAlgn="auto" latinLnBrk="1" hangingPunct="1">
              <a:lnSpc>
                <a:spcPct val="100000"/>
              </a:lnSpc>
              <a:spcBef>
                <a:spcPts val="0"/>
              </a:spcBef>
              <a:spcAft>
                <a:spcPts val="0"/>
              </a:spcAft>
              <a:buClrTx/>
              <a:buSzTx/>
              <a:buFontTx/>
              <a:buNone/>
              <a:defRPr/>
            </a:pPr>
            <a:fld id="{2BAAE9C2-5881-4A10-94B1-2302DB8795F8}" type="slidenum">
              <a:rPr kumimoji="0" lang="ko-KR" altLang="en-US" sz="1200" b="0" i="0" u="none" strike="noStrike" kern="1200" cap="none" spc="0" normalizeH="0" baseline="0" noProof="0" smtClean="0">
                <a:ln>
                  <a:noFill/>
                </a:ln>
                <a:solidFill>
                  <a:prstClr val="black"/>
                </a:solidFill>
                <a:effectLst/>
                <a:uLnTx/>
                <a:uFillTx/>
                <a:latin typeface="Malgun Gothic"/>
                <a:ea typeface="Malgun Gothic" panose="020B0503020000020004" pitchFamily="34" charset="-127"/>
                <a:cs typeface="+mn-cs"/>
              </a:rPr>
            </a:fld>
            <a:endParaRPr kumimoji="0" lang="ko-KR" altLang="en-US" sz="1200" b="0" i="0" u="none" strike="noStrike" kern="1200" cap="none" spc="0" normalizeH="0" baseline="0" noProof="0">
              <a:ln>
                <a:noFill/>
              </a:ln>
              <a:solidFill>
                <a:prstClr val="black"/>
              </a:solidFill>
              <a:effectLst/>
              <a:uLnTx/>
              <a:uFillTx/>
              <a:latin typeface="Malgun Gothic"/>
              <a:ea typeface="Malgun Gothic" panose="020B0503020000020004" pitchFamily="34" charset="-127"/>
              <a:cs typeface="+mn-cs"/>
            </a:endParaRPr>
          </a:p>
        </p:txBody>
      </p:sp>
      <p:sp>
        <p:nvSpPr>
          <p:cNvPr id="5" name="页脚占位符 4"/>
          <p:cNvSpPr>
            <a:spLocks noGrp="1"/>
          </p:cNvSpPr>
          <p:nvPr>
            <p:ph type="ftr" sz="quarter" idx="4"/>
          </p:nvPr>
        </p:nvSpPr>
        <p:spPr>
          <a:xfrm>
            <a:off x="8404703" y="6502457"/>
            <a:ext cx="737181" cy="342900"/>
          </a:xfrm>
          <a:prstGeom prst="rect">
            <a:avLst/>
          </a:prstGeom>
        </p:spPr>
        <p:txBody>
          <a:bodyPr/>
          <a:lstStyle/>
          <a:p>
            <a:pPr marL="0" marR="0" lvl="0" indent="0" algn="l"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prstClr val="black"/>
              </a:solidFill>
              <a:effectLst/>
              <a:uLnTx/>
              <a:uFillTx/>
              <a:latin typeface="Malgun Gothic"/>
              <a:ea typeface="Malgun Gothic" panose="020B0503020000020004" pitchFamily="34" charset="-127"/>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Summary of the change before and after the TCJA</a:t>
            </a:r>
            <a:endParaRPr lang="en-US" altLang="zh-CN"/>
          </a:p>
          <a:p>
            <a:endParaRPr lang="en-US" altLang="zh-CN"/>
          </a:p>
          <a:p>
            <a:r>
              <a:rPr lang="en-US" altLang="zh-CN"/>
              <a:t>C corporations: big firms tiny fraction  pay a lot of taxes</a:t>
            </a:r>
            <a:endParaRPr lang="en-US" altLang="zh-CN"/>
          </a:p>
          <a:p>
            <a:endParaRPr lang="en-US" altLang="zh-CN"/>
          </a:p>
          <a:p>
            <a:r>
              <a:rPr lang="en-US" altLang="zh-CN"/>
              <a:t>S corporations: small business  not employ many people  </a:t>
            </a:r>
            <a:endParaRPr lang="en-US" altLang="zh-CN"/>
          </a:p>
          <a:p>
            <a:endParaRPr lang="en-US" altLang="zh-CN"/>
          </a:p>
          <a:p>
            <a:r>
              <a:rPr lang="en-US" altLang="zh-CN"/>
              <a:t>The third row is significant, first time of change of deduction regime</a:t>
            </a:r>
            <a:endParaRPr lang="en-US" altLang="zh-CN"/>
          </a:p>
        </p:txBody>
      </p:sp>
      <p:sp>
        <p:nvSpPr>
          <p:cNvPr id="4" name="灯片编号占位符 3"/>
          <p:cNvSpPr>
            <a:spLocks noGrp="1"/>
          </p:cNvSpPr>
          <p:nvPr>
            <p:ph type="sldNum" sz="quarter" idx="5"/>
          </p:nvPr>
        </p:nvSpPr>
        <p:spPr/>
        <p:txBody>
          <a:bodyPr/>
          <a:lstStyle/>
          <a:p>
            <a:fld id="{92FDA17E-C074-4348-A9A6-1AB9E6717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6"/>
          <p:cNvSpPr/>
          <p:nvPr userDrawn="1"/>
        </p:nvSpPr>
        <p:spPr>
          <a:xfrm>
            <a:off x="-1" y="932724"/>
            <a:ext cx="12192001" cy="2880320"/>
          </a:xfrm>
          <a:prstGeom prst="rect">
            <a:avLst/>
          </a:prstGeom>
          <a:solidFill>
            <a:schemeClr val="tx2">
              <a:lumMod val="50000"/>
              <a:alpha val="6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a:latin typeface="Muli"/>
            </a:endParaRPr>
          </a:p>
        </p:txBody>
      </p:sp>
      <p:sp>
        <p:nvSpPr>
          <p:cNvPr id="7" name="Title 1"/>
          <p:cNvSpPr>
            <a:spLocks noGrp="1"/>
          </p:cNvSpPr>
          <p:nvPr>
            <p:ph type="ctrTitle"/>
          </p:nvPr>
        </p:nvSpPr>
        <p:spPr>
          <a:xfrm>
            <a:off x="2073238" y="1124745"/>
            <a:ext cx="7979420" cy="1077980"/>
          </a:xfrm>
          <a:prstGeom prst="rect">
            <a:avLst/>
          </a:prstGeom>
        </p:spPr>
        <p:txBody>
          <a:bodyPr/>
          <a:lstStyle>
            <a:lvl1pPr algn="ctr">
              <a:defRPr sz="3465">
                <a:solidFill>
                  <a:schemeClr val="bg1"/>
                </a:solidFill>
                <a:latin typeface="Muli"/>
              </a:defRPr>
            </a:lvl1pPr>
          </a:lstStyle>
          <a:p>
            <a:r>
              <a:rPr lang="en-US"/>
              <a:t>Click to edit Master title style</a:t>
            </a:r>
            <a:endParaRPr lang="en-US"/>
          </a:p>
        </p:txBody>
      </p:sp>
      <p:sp>
        <p:nvSpPr>
          <p:cNvPr id="8" name="Subtitle 2"/>
          <p:cNvSpPr>
            <a:spLocks noGrp="1"/>
          </p:cNvSpPr>
          <p:nvPr>
            <p:ph type="subTitle" idx="1"/>
          </p:nvPr>
        </p:nvSpPr>
        <p:spPr>
          <a:xfrm>
            <a:off x="2073238" y="2205082"/>
            <a:ext cx="7979420" cy="731629"/>
          </a:xfrm>
          <a:prstGeom prst="rect">
            <a:avLst/>
          </a:prstGeom>
        </p:spPr>
        <p:txBody>
          <a:bodyPr/>
          <a:lstStyle>
            <a:lvl1pPr marL="0" indent="0" algn="ctr">
              <a:lnSpc>
                <a:spcPct val="100000"/>
              </a:lnSpc>
              <a:buNone/>
              <a:defRPr sz="26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5" name="Text Placeholder 3"/>
          <p:cNvSpPr>
            <a:spLocks noGrp="1"/>
          </p:cNvSpPr>
          <p:nvPr>
            <p:ph type="body" sz="half" idx="2"/>
          </p:nvPr>
        </p:nvSpPr>
        <p:spPr>
          <a:xfrm>
            <a:off x="2073238" y="2970331"/>
            <a:ext cx="7979420" cy="636532"/>
          </a:xfrm>
          <a:prstGeom prst="rect">
            <a:avLst/>
          </a:prstGeom>
        </p:spPr>
        <p:txBody>
          <a:bodyPr/>
          <a:lstStyle>
            <a:lvl1pPr marL="0" indent="0" algn="ctr">
              <a:buNone/>
              <a:defRPr sz="1865">
                <a:solidFill>
                  <a:schemeClr val="bg1"/>
                </a:solidFill>
                <a:latin typeface="Muli Light"/>
                <a:cs typeface="Muli Ligh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6"/>
          <p:cNvSpPr/>
          <p:nvPr userDrawn="1"/>
        </p:nvSpPr>
        <p:spPr>
          <a:xfrm>
            <a:off x="-1" y="1028733"/>
            <a:ext cx="12192001" cy="2880320"/>
          </a:xfrm>
          <a:prstGeom prst="rect">
            <a:avLst/>
          </a:prstGeom>
          <a:solidFill>
            <a:schemeClr val="tx2">
              <a:lumMod val="50000"/>
              <a:alpha val="60000"/>
            </a:schemeClr>
          </a:solidFill>
          <a:ln>
            <a:noFill/>
          </a:ln>
          <a:effectLst/>
        </p:spPr>
        <p:style>
          <a:lnRef idx="1">
            <a:schemeClr val="dk1"/>
          </a:lnRef>
          <a:fillRef idx="3">
            <a:schemeClr val="dk1"/>
          </a:fillRef>
          <a:effectRef idx="2">
            <a:schemeClr val="dk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a:latin typeface="Muli"/>
            </a:endParaRPr>
          </a:p>
        </p:txBody>
      </p:sp>
      <p:sp>
        <p:nvSpPr>
          <p:cNvPr id="7" name="Title 1"/>
          <p:cNvSpPr>
            <a:spLocks noGrp="1"/>
          </p:cNvSpPr>
          <p:nvPr>
            <p:ph type="ctrTitle" hasCustomPrompt="1"/>
          </p:nvPr>
        </p:nvSpPr>
        <p:spPr>
          <a:xfrm>
            <a:off x="792683" y="2290388"/>
            <a:ext cx="8305152" cy="754571"/>
          </a:xfrm>
          <a:prstGeom prst="rect">
            <a:avLst/>
          </a:prstGeom>
        </p:spPr>
        <p:txBody>
          <a:bodyPr/>
          <a:lstStyle>
            <a:lvl1pPr algn="l">
              <a:defRPr sz="3465" b="1">
                <a:solidFill>
                  <a:schemeClr val="bg1"/>
                </a:solidFill>
                <a:latin typeface="Muli Bold"/>
                <a:cs typeface="Muli Bold"/>
              </a:defRPr>
            </a:lvl1pPr>
          </a:lstStyle>
          <a:p>
            <a:r>
              <a:rPr lang="en-US"/>
              <a:t>CLICK TO EDIT MASTER TITLE STYLE</a:t>
            </a:r>
            <a:endParaRPr lang="en-US"/>
          </a:p>
        </p:txBody>
      </p:sp>
      <p:sp>
        <p:nvSpPr>
          <p:cNvPr id="8" name="Subtitle 2"/>
          <p:cNvSpPr>
            <a:spLocks noGrp="1"/>
          </p:cNvSpPr>
          <p:nvPr>
            <p:ph type="subTitle" idx="1"/>
          </p:nvPr>
        </p:nvSpPr>
        <p:spPr>
          <a:xfrm>
            <a:off x="775450" y="1405079"/>
            <a:ext cx="8322385" cy="885308"/>
          </a:xfrm>
          <a:prstGeom prst="rect">
            <a:avLst/>
          </a:prstGeom>
        </p:spPr>
        <p:txBody>
          <a:bodyPr/>
          <a:lstStyle>
            <a:lvl1pPr marL="0" indent="0" algn="l">
              <a:lnSpc>
                <a:spcPct val="100000"/>
              </a:lnSpc>
              <a:buNone/>
              <a:defRPr sz="2665">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5" name="Text Placeholder 3"/>
          <p:cNvSpPr>
            <a:spLocks noGrp="1"/>
          </p:cNvSpPr>
          <p:nvPr>
            <p:ph type="body" sz="half" idx="2"/>
          </p:nvPr>
        </p:nvSpPr>
        <p:spPr>
          <a:xfrm>
            <a:off x="792683" y="3063719"/>
            <a:ext cx="4439221" cy="636532"/>
          </a:xfrm>
          <a:prstGeom prst="rect">
            <a:avLst/>
          </a:prstGeom>
        </p:spPr>
        <p:txBody>
          <a:bodyPr/>
          <a:lstStyle>
            <a:lvl1pPr marL="0" indent="0" algn="l">
              <a:buNone/>
              <a:defRPr sz="1865">
                <a:solidFill>
                  <a:schemeClr val="bg1"/>
                </a:solidFill>
                <a:latin typeface="Muli Light"/>
                <a:cs typeface="Muli Light"/>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3" name="图片 2" descr="建筑的摆设布局&#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92"/>
            <a:ext cx="12192000" cy="6876983"/>
          </a:xfrm>
          <a:prstGeom prst="rect">
            <a:avLst/>
          </a:prstGeom>
        </p:spPr>
      </p:pic>
      <p:sp>
        <p:nvSpPr>
          <p:cNvPr id="16" name="Rectangle 15"/>
          <p:cNvSpPr/>
          <p:nvPr userDrawn="1"/>
        </p:nvSpPr>
        <p:spPr>
          <a:xfrm>
            <a:off x="0" y="-12780"/>
            <a:ext cx="12192000" cy="6857999"/>
          </a:xfrm>
          <a:prstGeom prst="rect">
            <a:avLst/>
          </a:prstGeom>
          <a:solidFill>
            <a:schemeClr val="tx2">
              <a:lumMod val="50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Footer Placeholder 4"/>
          <p:cNvSpPr>
            <a:spLocks noGrp="1"/>
          </p:cNvSpPr>
          <p:nvPr>
            <p:ph type="ftr" sz="quarter" idx="11"/>
          </p:nvPr>
        </p:nvSpPr>
        <p:spPr>
          <a:xfrm>
            <a:off x="4089860" y="6107506"/>
            <a:ext cx="3860800" cy="366183"/>
          </a:xfrm>
          <a:prstGeom prst="rect">
            <a:avLst/>
          </a:prstGeom>
        </p:spPr>
        <p:txBody>
          <a:bodyPr/>
          <a:lstStyle>
            <a:lvl1pPr algn="ctr">
              <a:defRPr sz="1600">
                <a:solidFill>
                  <a:schemeClr val="bg1"/>
                </a:solidFill>
                <a:latin typeface="Muli Light"/>
                <a:cs typeface="Muli Light"/>
              </a:defRPr>
            </a:lvl1pPr>
          </a:lstStyle>
          <a:p>
            <a:endParaRPr lang="en-US"/>
          </a:p>
        </p:txBody>
      </p:sp>
      <p:grpSp>
        <p:nvGrpSpPr>
          <p:cNvPr id="28" name="Group 27"/>
          <p:cNvGrpSpPr/>
          <p:nvPr userDrawn="1"/>
        </p:nvGrpSpPr>
        <p:grpSpPr>
          <a:xfrm>
            <a:off x="-6919" y="5557314"/>
            <a:ext cx="1299428" cy="1299428"/>
            <a:chOff x="5491" y="4185101"/>
            <a:chExt cx="974571" cy="974571"/>
          </a:xfrm>
        </p:grpSpPr>
        <p:sp>
          <p:nvSpPr>
            <p:cNvPr id="29" name="Right Triangle 28"/>
            <p:cNvSpPr/>
            <p:nvPr/>
          </p:nvSpPr>
          <p:spPr>
            <a:xfrm>
              <a:off x="5491" y="4185101"/>
              <a:ext cx="974571" cy="974571"/>
            </a:xfrm>
            <a:prstGeom prst="rtTriangle">
              <a:avLst/>
            </a:prstGeom>
            <a:solidFill>
              <a:srgbClr val="053A6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0" name="Picture 29" descr="UST_L4_white.eps"/>
            <p:cNvPicPr>
              <a:picLocks noChangeAspect="1"/>
            </p:cNvPicPr>
            <p:nvPr/>
          </p:nvPicPr>
          <p:blipFill rotWithShape="1">
            <a:blip r:embed="rId3" cstate="screen"/>
            <a:srcRect r="76298"/>
            <a:stretch>
              <a:fillRect/>
            </a:stretch>
          </p:blipFill>
          <p:spPr>
            <a:xfrm>
              <a:off x="199585" y="4693906"/>
              <a:ext cx="224324" cy="302687"/>
            </a:xfrm>
            <a:prstGeom prst="rect">
              <a:avLst/>
            </a:prstGeom>
          </p:spPr>
        </p:pic>
      </p:grpSp>
      <p:sp>
        <p:nvSpPr>
          <p:cNvPr id="31" name="Title 1"/>
          <p:cNvSpPr>
            <a:spLocks noGrp="1"/>
          </p:cNvSpPr>
          <p:nvPr>
            <p:ph type="ctrTitle"/>
          </p:nvPr>
        </p:nvSpPr>
        <p:spPr>
          <a:xfrm>
            <a:off x="867813" y="2153032"/>
            <a:ext cx="10363200" cy="1241749"/>
          </a:xfrm>
          <a:prstGeom prst="rect">
            <a:avLst/>
          </a:prstGeom>
        </p:spPr>
        <p:txBody>
          <a:bodyPr/>
          <a:lstStyle>
            <a:lvl1pPr algn="l">
              <a:defRPr sz="4265">
                <a:solidFill>
                  <a:srgbClr val="FFFFFF"/>
                </a:solidFill>
                <a:latin typeface="Muli"/>
                <a:cs typeface="Muli"/>
              </a:defRPr>
            </a:lvl1pPr>
          </a:lstStyle>
          <a:p>
            <a:r>
              <a:rPr lang="en-US"/>
              <a:t>Click to edit Master title style</a:t>
            </a:r>
            <a:endParaRPr lang="en-US"/>
          </a:p>
        </p:txBody>
      </p:sp>
      <p:sp>
        <p:nvSpPr>
          <p:cNvPr id="32" name="Subtitle 2"/>
          <p:cNvSpPr>
            <a:spLocks noGrp="1"/>
          </p:cNvSpPr>
          <p:nvPr>
            <p:ph type="subTitle" idx="1"/>
          </p:nvPr>
        </p:nvSpPr>
        <p:spPr>
          <a:xfrm>
            <a:off x="867813" y="2898595"/>
            <a:ext cx="8534400" cy="1375427"/>
          </a:xfrm>
          <a:prstGeom prst="rect">
            <a:avLst/>
          </a:prstGeom>
        </p:spPr>
        <p:txBody>
          <a:bodyPr/>
          <a:lstStyle>
            <a:lvl1pPr marL="0" indent="0" algn="l">
              <a:buNone/>
              <a:defRPr sz="3200">
                <a:solidFill>
                  <a:srgbClr val="FFFFFF"/>
                </a:solidFill>
                <a:latin typeface="Muli Light"/>
                <a:cs typeface="Muli Light"/>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ECBEB-8597-4EA4-9D29-E1D7025CFAA0}"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A32FB-6863-4849-A44F-3BE05800811A}"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A32FB-6863-4849-A44F-3BE05800811A}"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1DEB314-1A2E-459A-AA4B-52BC10A5F0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E22A5-FC71-4DE0-BE5F-57E006AB146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40E487-33D1-4288-8BF4-80247B26A1B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6" Type="http://schemas.openxmlformats.org/officeDocument/2006/relationships/theme" Target="../theme/theme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0E487-33D1-4288-8BF4-80247B26A1B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图片 5" descr="城市里的建筑和树&#10;&#10;描述已自动生成"/>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8981"/>
            <a:ext cx="12192000" cy="6876981"/>
          </a:xfrm>
          <a:prstGeom prst="rect">
            <a:avLst/>
          </a:prstGeom>
        </p:spPr>
      </p:pic>
      <p:sp>
        <p:nvSpPr>
          <p:cNvPr id="8" name="Rectangle 7"/>
          <p:cNvSpPr/>
          <p:nvPr userDrawn="1"/>
        </p:nvSpPr>
        <p:spPr>
          <a:xfrm flipV="1">
            <a:off x="2" y="6016170"/>
            <a:ext cx="12191999" cy="841829"/>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a:latin typeface="Muli"/>
            </a:endParaRPr>
          </a:p>
        </p:txBody>
      </p:sp>
      <p:pic>
        <p:nvPicPr>
          <p:cNvPr id="5" name="图片 4" descr="文本&#10;&#10;描述已自动生成"/>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2535" y="6169262"/>
            <a:ext cx="1883039" cy="49668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200"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9200" rtl="0" eaLnBrk="1" latinLnBrk="0" hangingPunct="1">
        <a:lnSpc>
          <a:spcPct val="90000"/>
        </a:lnSpc>
        <a:spcBef>
          <a:spcPts val="1335"/>
        </a:spcBef>
        <a:buFont typeface="Arial" panose="020B0704020202020204" pitchFamily="34" charset="0"/>
        <a:buChar char="•"/>
        <a:defRPr sz="3735" kern="1200">
          <a:solidFill>
            <a:schemeClr val="tx1"/>
          </a:solidFill>
          <a:latin typeface="+mn-lt"/>
          <a:ea typeface="+mn-ea"/>
          <a:cs typeface="+mn-cs"/>
        </a:defRPr>
      </a:lvl1pPr>
      <a:lvl2pPr marL="914400" indent="-304800" algn="l" defTabSz="1219200" rtl="0" eaLnBrk="1" latinLnBrk="0" hangingPunct="1">
        <a:lnSpc>
          <a:spcPct val="90000"/>
        </a:lnSpc>
        <a:spcBef>
          <a:spcPts val="665"/>
        </a:spcBef>
        <a:buFont typeface="Arial" panose="020B0704020202020204" pitchFamily="34" charset="0"/>
        <a:buChar char="•"/>
        <a:defRPr sz="3200" kern="1200">
          <a:solidFill>
            <a:schemeClr val="tx1"/>
          </a:solidFill>
          <a:latin typeface="+mn-lt"/>
          <a:ea typeface="+mn-ea"/>
          <a:cs typeface="+mn-cs"/>
        </a:defRPr>
      </a:lvl2pPr>
      <a:lvl3pPr marL="1524000" indent="-304800" algn="l" defTabSz="1219200" rtl="0" eaLnBrk="1" latinLnBrk="0" hangingPunct="1">
        <a:lnSpc>
          <a:spcPct val="90000"/>
        </a:lnSpc>
        <a:spcBef>
          <a:spcPts val="665"/>
        </a:spcBef>
        <a:buFont typeface="Arial" panose="020B0704020202020204" pitchFamily="34" charset="0"/>
        <a:buChar char="•"/>
        <a:defRPr sz="2665" kern="1200">
          <a:solidFill>
            <a:schemeClr val="tx1"/>
          </a:solidFill>
          <a:latin typeface="+mn-lt"/>
          <a:ea typeface="+mn-ea"/>
          <a:cs typeface="+mn-cs"/>
        </a:defRPr>
      </a:lvl3pPr>
      <a:lvl4pPr marL="2133600" indent="-304800" algn="l" defTabSz="1219200" rtl="0" eaLnBrk="1" latinLnBrk="0" hangingPunct="1">
        <a:lnSpc>
          <a:spcPct val="90000"/>
        </a:lnSpc>
        <a:spcBef>
          <a:spcPts val="665"/>
        </a:spcBef>
        <a:buFont typeface="Arial" panose="020B0704020202020204" pitchFamily="34" charset="0"/>
        <a:buChar char="•"/>
        <a:defRPr sz="2400" kern="1200">
          <a:solidFill>
            <a:schemeClr val="tx1"/>
          </a:solidFill>
          <a:latin typeface="+mn-lt"/>
          <a:ea typeface="+mn-ea"/>
          <a:cs typeface="+mn-cs"/>
        </a:defRPr>
      </a:lvl4pPr>
      <a:lvl5pPr marL="2743200" indent="-304800" algn="l" defTabSz="1219200" rtl="0" eaLnBrk="1" latinLnBrk="0" hangingPunct="1">
        <a:lnSpc>
          <a:spcPct val="90000"/>
        </a:lnSpc>
        <a:spcBef>
          <a:spcPts val="665"/>
        </a:spcBef>
        <a:buFont typeface="Arial" panose="020B0704020202020204" pitchFamily="34" charset="0"/>
        <a:buChar char="•"/>
        <a:defRPr sz="2400" kern="1200">
          <a:solidFill>
            <a:schemeClr val="tx1"/>
          </a:solidFill>
          <a:latin typeface="+mn-lt"/>
          <a:ea typeface="+mn-ea"/>
          <a:cs typeface="+mn-cs"/>
        </a:defRPr>
      </a:lvl5pPr>
      <a:lvl6pPr marL="3352800" indent="-304800" algn="l" defTabSz="1219200" rtl="0" eaLnBrk="1" latinLnBrk="0" hangingPunct="1">
        <a:lnSpc>
          <a:spcPct val="90000"/>
        </a:lnSpc>
        <a:spcBef>
          <a:spcPts val="665"/>
        </a:spcBef>
        <a:buFont typeface="Arial" panose="020B07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7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7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704020202020204" pitchFamily="34" charset="0"/>
        <a:buChar char="•"/>
        <a:defRPr sz="24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bg1"/>
                </a:solidFill>
              </a:defRPr>
            </a:lvl1pPr>
          </a:lstStyle>
          <a:p>
            <a:fld id="{066D8D62-AE2E-D544-8D79-3E9DDC388A4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6.xml"/><Relationship Id="rId4" Type="http://schemas.openxmlformats.org/officeDocument/2006/relationships/image" Target="../media/image22.png"/><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6.xml"/><Relationship Id="rId4" Type="http://schemas.openxmlformats.org/officeDocument/2006/relationships/image" Target="../media/image23.png"/><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6.xml"/><Relationship Id="rId6" Type="http://schemas.openxmlformats.org/officeDocument/2006/relationships/tags" Target="../tags/tag41.xml"/><Relationship Id="rId5" Type="http://schemas.openxmlformats.org/officeDocument/2006/relationships/image" Target="../media/image25.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46.xml"/><Relationship Id="rId7" Type="http://schemas.openxmlformats.org/officeDocument/2006/relationships/image" Target="../media/image27.png"/><Relationship Id="rId6" Type="http://schemas.openxmlformats.org/officeDocument/2006/relationships/tags" Target="../tags/tag45.xml"/><Relationship Id="rId5" Type="http://schemas.openxmlformats.org/officeDocument/2006/relationships/image" Target="../media/image26.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1" Type="http://schemas.openxmlformats.org/officeDocument/2006/relationships/notesSlide" Target="../notesSlides/notesSlide14.xml"/><Relationship Id="rId10" Type="http://schemas.openxmlformats.org/officeDocument/2006/relationships/slideLayout" Target="../slideLayouts/slideLayout16.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6.xml"/><Relationship Id="rId2" Type="http://schemas.openxmlformats.org/officeDocument/2006/relationships/image" Target="../media/image29.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6.xml"/><Relationship Id="rId2" Type="http://schemas.openxmlformats.org/officeDocument/2006/relationships/image" Target="../media/image32.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6.xml"/><Relationship Id="rId2" Type="http://schemas.openxmlformats.org/officeDocument/2006/relationships/image" Target="../media/image33.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1" Type="http://schemas.openxmlformats.org/officeDocument/2006/relationships/notesSlide" Target="../notesSlides/notesSlide19.xml"/><Relationship Id="rId10" Type="http://schemas.openxmlformats.org/officeDocument/2006/relationships/slideLayout" Target="../slideLayouts/slideLayout16.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tags" Target="../tags/tag5.xml"/><Relationship Id="rId7" Type="http://schemas.openxmlformats.org/officeDocument/2006/relationships/image" Target="../media/image7.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notesSlide" Target="../notesSlides/notesSlide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5.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6.xml"/><Relationship Id="rId5" Type="http://schemas.openxmlformats.org/officeDocument/2006/relationships/tags" Target="../tags/tag8.xml"/><Relationship Id="rId4" Type="http://schemas.openxmlformats.org/officeDocument/2006/relationships/image" Target="../media/image8.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tags" Target="../tags/tag11.xml"/><Relationship Id="rId4" Type="http://schemas.openxmlformats.org/officeDocument/2006/relationships/image" Target="../media/image9.png"/><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tags" Target="../tags/tag14.xml"/><Relationship Id="rId4" Type="http://schemas.openxmlformats.org/officeDocument/2006/relationships/image" Target="../media/image11.png"/><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6.xml"/><Relationship Id="rId4" Type="http://schemas.openxmlformats.org/officeDocument/2006/relationships/image" Target="../media/image13.png"/><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image" Target="../media/image15.png"/><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image" Target="../media/image5.png"/><Relationship Id="rId2" Type="http://schemas.openxmlformats.org/officeDocument/2006/relationships/image" Target="../media/image14.png"/><Relationship Id="rId13" Type="http://schemas.openxmlformats.org/officeDocument/2006/relationships/notesSlide" Target="../notesSlides/notesSlide7.xml"/><Relationship Id="rId12" Type="http://schemas.openxmlformats.org/officeDocument/2006/relationships/slideLayout" Target="../slideLayouts/slideLayout16.xml"/><Relationship Id="rId11" Type="http://schemas.openxmlformats.org/officeDocument/2006/relationships/tags" Target="../tags/tag23.xml"/><Relationship Id="rId10" Type="http://schemas.openxmlformats.org/officeDocument/2006/relationships/image" Target="../media/image16.png"/><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19.png"/><Relationship Id="rId7" Type="http://schemas.openxmlformats.org/officeDocument/2006/relationships/tags" Target="../tags/tag27.xml"/><Relationship Id="rId6" Type="http://schemas.openxmlformats.org/officeDocument/2006/relationships/image" Target="../media/image18.png"/><Relationship Id="rId5" Type="http://schemas.openxmlformats.org/officeDocument/2006/relationships/tags" Target="../tags/tag26.xml"/><Relationship Id="rId4" Type="http://schemas.openxmlformats.org/officeDocument/2006/relationships/image" Target="../media/image17.png"/><Relationship Id="rId3" Type="http://schemas.openxmlformats.org/officeDocument/2006/relationships/tags" Target="../tags/tag25.xml"/><Relationship Id="rId2" Type="http://schemas.openxmlformats.org/officeDocument/2006/relationships/tags" Target="../tags/tag24.xml"/><Relationship Id="rId12" Type="http://schemas.openxmlformats.org/officeDocument/2006/relationships/notesSlide" Target="../notesSlides/notesSlide8.xml"/><Relationship Id="rId11" Type="http://schemas.openxmlformats.org/officeDocument/2006/relationships/slideLayout" Target="../slideLayouts/slideLayout16.xml"/><Relationship Id="rId10" Type="http://schemas.openxmlformats.org/officeDocument/2006/relationships/image" Target="../media/image20.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6.xml"/><Relationship Id="rId4" Type="http://schemas.openxmlformats.org/officeDocument/2006/relationships/image" Target="../media/image21.png"/><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302" y="1093078"/>
            <a:ext cx="11522695" cy="1984678"/>
          </a:xfrm>
        </p:spPr>
        <p:txBody>
          <a:bodyPr/>
          <a:lstStyle/>
          <a:p>
            <a:pPr>
              <a:lnSpc>
                <a:spcPct val="150000"/>
              </a:lnSpc>
            </a:pPr>
            <a:r>
              <a:rPr lang="en-US" altLang="zh-CN" sz="4000" i="1" dirty="0">
                <a:effectLst/>
                <a:latin typeface="Times New Roman" panose="02020603050405020304" pitchFamily="18" charset="0"/>
                <a:cs typeface="Times New Roman" panose="02020603050405020304" pitchFamily="18" charset="0"/>
              </a:rPr>
              <a:t>Mini Group Project </a:t>
            </a:r>
            <a:r>
              <a:rPr lang="en-US" altLang="zh-CN" sz="4000" i="1" dirty="0">
                <a:effectLst/>
                <a:latin typeface="Times New Roman" panose="02020603050405020304" pitchFamily="18" charset="0"/>
                <a:cs typeface="Times New Roman" panose="02020603050405020304" pitchFamily="18" charset="0"/>
              </a:rPr>
              <a:t>Ⅱ</a:t>
            </a:r>
            <a:br>
              <a:rPr lang="en-US" altLang="zh-CN" sz="4000" i="1" dirty="0">
                <a:effectLst/>
                <a:latin typeface="Times New Roman" panose="02020603050405020304" pitchFamily="18" charset="0"/>
                <a:cs typeface="Times New Roman" panose="02020603050405020304" pitchFamily="18" charset="0"/>
              </a:rPr>
            </a:br>
            <a:r>
              <a:rPr lang="en-US" altLang="zh-CN" sz="4000" i="1" dirty="0">
                <a:effectLst/>
                <a:latin typeface="Times New Roman" panose="02020603050405020304" pitchFamily="18" charset="0"/>
                <a:cs typeface="Times New Roman" panose="02020603050405020304" pitchFamily="18" charset="0"/>
              </a:rPr>
              <a:t>Free International Trade</a:t>
            </a:r>
            <a:br>
              <a:rPr lang="en-US" altLang="zh-CN" sz="4000" i="1" dirty="0">
                <a:effectLst/>
                <a:latin typeface="Times New Roman" panose="02020603050405020304" pitchFamily="18" charset="0"/>
                <a:cs typeface="Times New Roman" panose="02020603050405020304" pitchFamily="18" charset="0"/>
              </a:rPr>
            </a:br>
            <a:r>
              <a:rPr lang="en-US" altLang="zh-CN" sz="4000" i="1" dirty="0">
                <a:effectLst/>
                <a:latin typeface="Times New Roman" panose="02020603050405020304" pitchFamily="18" charset="0"/>
                <a:cs typeface="Times New Roman" panose="02020603050405020304" pitchFamily="18" charset="0"/>
              </a:rPr>
              <a:t>IPEN 5810</a:t>
            </a:r>
            <a:endParaRPr lang="en-US" altLang="zh-CN" sz="4000" i="1" dirty="0">
              <a:effectLst/>
              <a:latin typeface="Times New Roman" panose="02020603050405020304" pitchFamily="18" charset="0"/>
              <a:cs typeface="Times New Roman" panose="02020603050405020304" pitchFamily="18" charset="0"/>
            </a:endParaRPr>
          </a:p>
        </p:txBody>
      </p:sp>
      <p:sp>
        <p:nvSpPr>
          <p:cNvPr id="5" name="Rectangle 4"/>
          <p:cNvSpPr/>
          <p:nvPr/>
        </p:nvSpPr>
        <p:spPr>
          <a:xfrm>
            <a:off x="1315747" y="4601953"/>
            <a:ext cx="6502107" cy="379656"/>
          </a:xfrm>
          <a:prstGeom prst="rect">
            <a:avLst/>
          </a:prstGeom>
        </p:spPr>
        <p:txBody>
          <a:bodyPr wrap="square">
            <a:spAutoFit/>
          </a:bodyPr>
          <a:lstStyle/>
          <a:p>
            <a:pPr defTabSz="1219200" latinLnBrk="1"/>
            <a:endParaRPr lang="en-US" sz="1865">
              <a:solidFill>
                <a:prstClr val="white"/>
              </a:solidFill>
              <a:latin typeface="Calibri"/>
            </a:endParaRPr>
          </a:p>
        </p:txBody>
      </p:sp>
      <p:sp>
        <p:nvSpPr>
          <p:cNvPr id="3" name="文本框 2"/>
          <p:cNvSpPr txBox="1"/>
          <p:nvPr/>
        </p:nvSpPr>
        <p:spPr>
          <a:xfrm>
            <a:off x="6696710" y="3441700"/>
            <a:ext cx="6638290" cy="796290"/>
          </a:xfrm>
          <a:prstGeom prst="rect">
            <a:avLst/>
          </a:prstGeom>
          <a:noFill/>
        </p:spPr>
        <p:txBody>
          <a:bodyPr wrap="square" rtlCol="0">
            <a:noAutofit/>
          </a:bodyPr>
          <a:lstStyle/>
          <a:p>
            <a:r>
              <a:rPr kumimoji="1" lang="en-US" altLang="zh-CN" sz="2000" dirty="0">
                <a:solidFill>
                  <a:schemeClr val="bg1"/>
                </a:solidFill>
              </a:rPr>
              <a:t>Presented by </a:t>
            </a:r>
            <a:r>
              <a:rPr kumimoji="1" lang="en-US" altLang="zh-CN" sz="2000" dirty="0" err="1">
                <a:solidFill>
                  <a:schemeClr val="bg1"/>
                </a:solidFill>
              </a:rPr>
              <a:t>Xinyu WU &amp;Chengyue LAI</a:t>
            </a:r>
            <a:endParaRPr kumimoji="1" lang="en-US" altLang="zh-CN" sz="2000" dirty="0" err="1">
              <a:solidFill>
                <a:schemeClr val="bg1"/>
              </a:solidFill>
            </a:endParaRPr>
          </a:p>
          <a:p>
            <a:endParaRPr kumimoji="1" lang="en-US" altLang="zh-CN" sz="2000" dirty="0" err="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8999"/>
    </mc:Choice>
    <mc:Fallback>
      <p:transition spd="slow" advTm="289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2. Identifying Trade Patterns - K-</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means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5" name="文本框 4"/>
          <p:cNvSpPr txBox="1"/>
          <p:nvPr>
            <p:custDataLst>
              <p:tags r:id="rId2"/>
            </p:custDataLst>
          </p:nvPr>
        </p:nvSpPr>
        <p:spPr>
          <a:xfrm>
            <a:off x="516255" y="894715"/>
            <a:ext cx="8681085" cy="521970"/>
          </a:xfrm>
          <a:prstGeom prst="rect">
            <a:avLst/>
          </a:prstGeom>
          <a:noFill/>
        </p:spPr>
        <p:txBody>
          <a:bodyPr wrap="square" rtlCol="0">
            <a:spAutoFit/>
          </a:bodyPr>
          <a:p>
            <a:r>
              <a:rPr kumimoji="1" lang="en-US" sz="2800" dirty="0">
                <a:latin typeface="Arial Black" panose="020B0A04020102020204" charset="0"/>
                <a:ea typeface="汉仪中黑KW" panose="00020600040101010101" charset="-122"/>
                <a:cs typeface="Arial Black" panose="020B0A04020102020204" charset="0"/>
              </a:rPr>
              <a:t>2.3 </a:t>
            </a:r>
            <a:r>
              <a:rPr kumimoji="1" sz="2800" dirty="0">
                <a:latin typeface="Arial Black" panose="020B0A04020102020204" charset="0"/>
                <a:ea typeface="汉仪中黑KW" panose="00020600040101010101" charset="-122"/>
                <a:cs typeface="Arial Black" panose="020B0A04020102020204" charset="0"/>
              </a:rPr>
              <a:t>Cluster Results - Country Distribution</a:t>
            </a:r>
            <a:endParaRPr kumimoji="1" sz="2800" dirty="0">
              <a:latin typeface="Arial Black" panose="020B0A04020102020204" charset="0"/>
              <a:ea typeface="汉仪中黑KW" panose="00020600040101010101" charset="-122"/>
              <a:cs typeface="Arial Black" panose="020B0A04020102020204" charset="0"/>
            </a:endParaRPr>
          </a:p>
        </p:txBody>
      </p:sp>
      <p:pic>
        <p:nvPicPr>
          <p:cNvPr id="2" name="图片 1"/>
          <p:cNvPicPr>
            <a:picLocks noChangeAspect="1"/>
          </p:cNvPicPr>
          <p:nvPr>
            <p:custDataLst>
              <p:tags r:id="rId3"/>
            </p:custDataLst>
          </p:nvPr>
        </p:nvPicPr>
        <p:blipFill>
          <a:blip r:embed="rId4"/>
          <a:stretch>
            <a:fillRect/>
          </a:stretch>
        </p:blipFill>
        <p:spPr>
          <a:xfrm>
            <a:off x="1749425" y="1492885"/>
            <a:ext cx="8477250" cy="4657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2. Identifying Trade Patterns - K-</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means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5" name="文本框 4"/>
          <p:cNvSpPr txBox="1"/>
          <p:nvPr>
            <p:custDataLst>
              <p:tags r:id="rId2"/>
            </p:custDataLst>
          </p:nvPr>
        </p:nvSpPr>
        <p:spPr>
          <a:xfrm>
            <a:off x="516255" y="894715"/>
            <a:ext cx="8681085" cy="521970"/>
          </a:xfrm>
          <a:prstGeom prst="rect">
            <a:avLst/>
          </a:prstGeom>
          <a:noFill/>
        </p:spPr>
        <p:txBody>
          <a:bodyPr wrap="square" rtlCol="0">
            <a:spAutoFit/>
          </a:bodyPr>
          <a:p>
            <a:r>
              <a:rPr kumimoji="1" lang="en-US" sz="2800" dirty="0">
                <a:latin typeface="Arial Black" panose="020B0A04020102020204" charset="0"/>
                <a:ea typeface="汉仪中黑KW" panose="00020600040101010101" charset="-122"/>
                <a:cs typeface="Arial Black" panose="020B0A04020102020204" charset="0"/>
              </a:rPr>
              <a:t>2.4 </a:t>
            </a:r>
            <a:r>
              <a:rPr kumimoji="1" lang="zh-CN" altLang="en-US" sz="2800" dirty="0">
                <a:latin typeface="Arial Black" panose="020B0A04020102020204" charset="0"/>
                <a:ea typeface="汉仪中黑KW" panose="00020600040101010101" charset="-122"/>
                <a:cs typeface="Arial Black" panose="020B0A04020102020204" charset="0"/>
              </a:rPr>
              <a:t>Visualization</a:t>
            </a:r>
            <a:r>
              <a:rPr kumimoji="1" lang="en-US" altLang="zh-CN" sz="2800" dirty="0">
                <a:latin typeface="Arial Black" panose="020B0A04020102020204" charset="0"/>
                <a:ea typeface="汉仪中黑KW" panose="00020600040101010101" charset="-122"/>
                <a:cs typeface="Arial Black" panose="020B0A04020102020204" charset="0"/>
              </a:rPr>
              <a:t> - PCA</a:t>
            </a:r>
            <a:endParaRPr kumimoji="1" lang="en-US" altLang="zh-CN" sz="2800" dirty="0">
              <a:latin typeface="Arial Black" panose="020B0A04020102020204" charset="0"/>
              <a:ea typeface="汉仪中黑KW" panose="00020600040101010101" charset="-122"/>
              <a:cs typeface="Arial Black" panose="020B0A04020102020204" charset="0"/>
            </a:endParaRPr>
          </a:p>
        </p:txBody>
      </p:sp>
      <p:pic>
        <p:nvPicPr>
          <p:cNvPr id="2" name="图片 1"/>
          <p:cNvPicPr>
            <a:picLocks noChangeAspect="1"/>
          </p:cNvPicPr>
          <p:nvPr>
            <p:custDataLst>
              <p:tags r:id="rId3"/>
            </p:custDataLst>
          </p:nvPr>
        </p:nvPicPr>
        <p:blipFill>
          <a:blip r:embed="rId4"/>
          <a:stretch>
            <a:fillRect/>
          </a:stretch>
        </p:blipFill>
        <p:spPr>
          <a:xfrm>
            <a:off x="1419225" y="1525270"/>
            <a:ext cx="5561965" cy="4620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2. Identifying Trade Patterns - K-</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means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5" name="文本框 4"/>
          <p:cNvSpPr txBox="1"/>
          <p:nvPr>
            <p:custDataLst>
              <p:tags r:id="rId2"/>
            </p:custDataLst>
          </p:nvPr>
        </p:nvSpPr>
        <p:spPr>
          <a:xfrm>
            <a:off x="172085" y="894715"/>
            <a:ext cx="4897120" cy="706755"/>
          </a:xfrm>
          <a:prstGeom prst="rect">
            <a:avLst/>
          </a:prstGeom>
          <a:noFill/>
        </p:spPr>
        <p:txBody>
          <a:bodyPr wrap="square" rtlCol="0">
            <a:spAutoFit/>
          </a:bodyPr>
          <a:p>
            <a:r>
              <a:rPr kumimoji="1" lang="zh-CN" altLang="en-US" sz="2000" dirty="0">
                <a:latin typeface="Arial Black" panose="020B0A04020102020204" charset="0"/>
                <a:ea typeface="汉仪中黑KW" panose="00020600040101010101" charset="-122"/>
                <a:cs typeface="Arial Black" panose="020B0A04020102020204" charset="0"/>
              </a:rPr>
              <a:t>2.4 Visualization - Radar Chart</a:t>
            </a:r>
            <a:r>
              <a:rPr kumimoji="1" lang="en-US" altLang="zh-CN" sz="2000" dirty="0">
                <a:latin typeface="Arial Black" panose="020B0A04020102020204" charset="0"/>
                <a:ea typeface="汉仪中黑KW" panose="00020600040101010101" charset="-122"/>
                <a:cs typeface="Arial Black" panose="020B0A04020102020204" charset="0"/>
              </a:rPr>
              <a:t> </a:t>
            </a:r>
            <a:endParaRPr kumimoji="1" lang="en-US" altLang="zh-CN" sz="2000" dirty="0">
              <a:latin typeface="Arial Black" panose="020B0A04020102020204" charset="0"/>
              <a:ea typeface="汉仪中黑KW" panose="00020600040101010101" charset="-122"/>
              <a:cs typeface="Arial Black" panose="020B0A04020102020204" charset="0"/>
            </a:endParaRPr>
          </a:p>
          <a:p>
            <a:pPr indent="457200"/>
            <a:endParaRPr kumimoji="1" lang="zh-CN" altLang="en-US" sz="2000" dirty="0">
              <a:latin typeface="Arial Black" panose="020B0A04020102020204" charset="0"/>
              <a:ea typeface="汉仪中黑KW" panose="00020600040101010101" charset="-122"/>
              <a:cs typeface="Arial Black" panose="020B0A04020102020204" charset="0"/>
            </a:endParaRPr>
          </a:p>
        </p:txBody>
      </p:sp>
      <p:sp>
        <p:nvSpPr>
          <p:cNvPr id="4" name="文本框 3"/>
          <p:cNvSpPr txBox="1"/>
          <p:nvPr>
            <p:custDataLst>
              <p:tags r:id="rId3"/>
            </p:custDataLst>
          </p:nvPr>
        </p:nvSpPr>
        <p:spPr>
          <a:xfrm>
            <a:off x="390525" y="1657350"/>
            <a:ext cx="6005195" cy="4030980"/>
          </a:xfrm>
          <a:prstGeom prst="rect">
            <a:avLst/>
          </a:prstGeom>
          <a:noFill/>
        </p:spPr>
        <p:txBody>
          <a:bodyPr wrap="square" rtlCol="0">
            <a:spAutoFit/>
          </a:bodyPr>
          <a:p>
            <a:pPr indent="457200"/>
            <a:br>
              <a:rPr lang="en-US" altLang="zh-CN" sz="1600">
                <a:latin typeface="Arial Regular" panose="020B0704020202020204" charset="0"/>
                <a:cs typeface="Arial Regular" panose="020B0704020202020204" charset="0"/>
              </a:rPr>
            </a:br>
            <a:r>
              <a:rPr lang="en-US" altLang="zh-CN" sz="1600" b="1">
                <a:latin typeface="Arial Bold" panose="020B0704020202020204" charset="0"/>
                <a:cs typeface="Arial Bold" panose="020B0704020202020204" charset="0"/>
              </a:rPr>
              <a:t>Cluster0</a:t>
            </a:r>
            <a:r>
              <a:rPr lang="en-US" altLang="zh-CN" sz="1600">
                <a:latin typeface="Arial Regular" panose="020B0704020202020204" charset="0"/>
                <a:cs typeface="Arial Regular" panose="020B0704020202020204" charset="0"/>
              </a:rPr>
              <a:t>: High trade distance &amp; Few partners &amp; Low diversity</a:t>
            </a:r>
            <a:endParaRPr lang="en-US" altLang="zh-CN" sz="1600">
              <a:latin typeface="Arial Regular" panose="020B0704020202020204" charset="0"/>
              <a:cs typeface="Arial Regular" panose="020B0704020202020204" charset="0"/>
              <a:sym typeface="+mn-ea"/>
            </a:endParaRPr>
          </a:p>
          <a:p>
            <a:pPr marL="285750" indent="-285750" algn="l">
              <a:buClrTx/>
              <a:buSzTx/>
              <a:buFont typeface="Arial" panose="020B0704020202020204" pitchFamily="34" charset="0"/>
              <a:buChar char="•"/>
            </a:pPr>
            <a:r>
              <a:rPr lang="en-US" altLang="zh-CN" sz="1600">
                <a:latin typeface="Arial Regular" panose="020B0704020202020204" charset="0"/>
                <a:cs typeface="Arial Regular" panose="020B0704020202020204" charset="0"/>
                <a:sym typeface="+mn-ea"/>
              </a:rPr>
              <a:t>Remote market dependent countries (</a:t>
            </a:r>
            <a:r>
              <a:rPr lang="en-US" altLang="zh-CN" sz="1600">
                <a:latin typeface="Arial Regular" panose="020B0704020202020204" charset="0"/>
                <a:cs typeface="Arial Regular" panose="020B0704020202020204" charset="0"/>
                <a:sym typeface="+mn-ea"/>
              </a:rPr>
              <a:t>e.g., </a:t>
            </a:r>
            <a:r>
              <a:rPr lang="en-US" altLang="zh-CN" sz="1600">
                <a:latin typeface="Arial Regular" panose="020B0704020202020204" charset="0"/>
                <a:cs typeface="Arial Regular" panose="020B0704020202020204" charset="0"/>
                <a:sym typeface="+mn-ea"/>
              </a:rPr>
              <a:t>Australia, Chile)</a:t>
            </a:r>
            <a:endParaRPr lang="en-US" altLang="zh-CN" sz="1600">
              <a:latin typeface="Arial Regular" panose="020B0704020202020204" charset="0"/>
              <a:cs typeface="Arial Regular" panose="020B0704020202020204" charset="0"/>
              <a:sym typeface="+mn-ea"/>
            </a:endParaRPr>
          </a:p>
          <a:p>
            <a:pPr indent="0" algn="l">
              <a:buClrTx/>
              <a:buSzTx/>
              <a:buFont typeface="Arial" panose="020B0704020202020204" pitchFamily="34" charset="0"/>
              <a:buNone/>
            </a:pPr>
            <a:endParaRPr lang="en-US" altLang="zh-CN" sz="1600" b="1">
              <a:latin typeface="Arial Bold" panose="020B0704020202020204" charset="0"/>
              <a:cs typeface="Arial Bold" panose="020B0704020202020204" charset="0"/>
              <a:sym typeface="+mn-ea"/>
            </a:endParaRPr>
          </a:p>
          <a:p>
            <a:pPr indent="0" algn="l">
              <a:buClrTx/>
              <a:buSzTx/>
              <a:buFont typeface="Arial" panose="020B0704020202020204" pitchFamily="34" charset="0"/>
              <a:buNone/>
            </a:pPr>
            <a:r>
              <a:rPr lang="en-US" altLang="zh-CN" sz="1600" b="1">
                <a:latin typeface="Arial Bold" panose="020B0704020202020204" charset="0"/>
                <a:cs typeface="Arial Bold" panose="020B0704020202020204" charset="0"/>
                <a:sym typeface="+mn-ea"/>
              </a:rPr>
              <a:t>Cluster1</a:t>
            </a:r>
            <a:r>
              <a:rPr lang="en-US" altLang="zh-CN" sz="1600">
                <a:latin typeface="Arial Regular" panose="020B0704020202020204" charset="0"/>
                <a:cs typeface="Arial Regular" panose="020B0704020202020204" charset="0"/>
                <a:sym typeface="+mn-ea"/>
              </a:rPr>
              <a:t>: </a:t>
            </a:r>
            <a:r>
              <a:rPr lang="en-US" altLang="zh-CN" sz="1600">
                <a:latin typeface="Arial Regular" panose="020B0704020202020204" charset="0"/>
                <a:cs typeface="Arial Regular" panose="020B0704020202020204" charset="0"/>
                <a:sym typeface="+mn-ea"/>
              </a:rPr>
              <a:t>Low </a:t>
            </a:r>
            <a:r>
              <a:rPr lang="en-US" altLang="zh-CN" sz="1600">
                <a:latin typeface="Arial Regular" panose="020B0704020202020204" charset="0"/>
                <a:cs typeface="Arial Regular" panose="020B0704020202020204" charset="0"/>
                <a:sym typeface="+mn-ea"/>
              </a:rPr>
              <a:t>distance &amp; </a:t>
            </a:r>
            <a:r>
              <a:rPr lang="en-US" altLang="zh-CN" sz="1600">
                <a:latin typeface="Arial Regular" panose="020B0704020202020204" charset="0"/>
                <a:cs typeface="Arial Regular" panose="020B0704020202020204" charset="0"/>
                <a:sym typeface="+mn-ea"/>
              </a:rPr>
              <a:t>Low </a:t>
            </a:r>
            <a:r>
              <a:rPr lang="en-US" altLang="zh-CN" sz="1600">
                <a:latin typeface="Arial Regular" panose="020B0704020202020204" charset="0"/>
                <a:cs typeface="Arial Regular" panose="020B0704020202020204" charset="0"/>
                <a:sym typeface="+mn-ea"/>
              </a:rPr>
              <a:t>trade value &amp; </a:t>
            </a:r>
            <a:r>
              <a:rPr lang="en-US" altLang="zh-CN" sz="1600">
                <a:latin typeface="Arial Regular" panose="020B0704020202020204" charset="0"/>
                <a:cs typeface="Arial Regular" panose="020B0704020202020204" charset="0"/>
                <a:sym typeface="+mn-ea"/>
              </a:rPr>
              <a:t>Low </a:t>
            </a:r>
            <a:r>
              <a:rPr lang="en-US" altLang="zh-CN" sz="1600">
                <a:latin typeface="Arial Regular" panose="020B0704020202020204" charset="0"/>
                <a:cs typeface="Arial Regular" panose="020B0704020202020204" charset="0"/>
                <a:sym typeface="+mn-ea"/>
              </a:rPr>
              <a:t>diversity</a:t>
            </a:r>
            <a:endParaRPr lang="en-US" altLang="zh-CN" sz="1600">
              <a:latin typeface="Arial Regular" panose="020B0704020202020204" charset="0"/>
              <a:cs typeface="Arial Regular" panose="020B0704020202020204" charset="0"/>
              <a:sym typeface="+mn-ea"/>
            </a:endParaRPr>
          </a:p>
          <a:p>
            <a:pPr marL="285750" indent="-285750" algn="l">
              <a:buClrTx/>
              <a:buSzTx/>
              <a:buFont typeface="Arial" panose="020B0704020202020204" pitchFamily="34" charset="0"/>
              <a:buChar char="•"/>
            </a:pPr>
            <a:r>
              <a:rPr lang="en-US" altLang="zh-CN" sz="1600">
                <a:latin typeface="Arial Regular" panose="020B0704020202020204" charset="0"/>
                <a:cs typeface="Arial Regular" panose="020B0704020202020204" charset="0"/>
                <a:sym typeface="+mn-ea"/>
              </a:rPr>
              <a:t>Geo trade dependent small countries </a:t>
            </a:r>
            <a:r>
              <a:rPr lang="en-US" altLang="zh-CN" sz="1600">
                <a:latin typeface="Arial Regular" panose="020B0704020202020204" charset="0"/>
                <a:cs typeface="Arial Regular" panose="020B0704020202020204" charset="0"/>
                <a:sym typeface="+mn-ea"/>
              </a:rPr>
              <a:t>(e.g., </a:t>
            </a:r>
            <a:r>
              <a:rPr lang="en-US" altLang="zh-CN" sz="1600">
                <a:latin typeface="Arial Regular" panose="020B0704020202020204" charset="0"/>
                <a:cs typeface="Arial Regular" panose="020B0704020202020204" charset="0"/>
                <a:sym typeface="+mn-ea"/>
              </a:rPr>
              <a:t>Andorra, Monaco</a:t>
            </a:r>
            <a:r>
              <a:rPr lang="en-US" altLang="zh-CN" sz="1600">
                <a:latin typeface="Arial Regular" panose="020B0704020202020204" charset="0"/>
                <a:cs typeface="Arial Regular" panose="020B0704020202020204" charset="0"/>
                <a:sym typeface="+mn-ea"/>
              </a:rPr>
              <a:t>)</a:t>
            </a:r>
            <a:endParaRPr lang="en-US" altLang="zh-CN" sz="1600">
              <a:latin typeface="Arial Regular" panose="020B0704020202020204" charset="0"/>
              <a:cs typeface="Arial Regular" panose="020B0704020202020204" charset="0"/>
              <a:sym typeface="+mn-ea"/>
            </a:endParaRPr>
          </a:p>
          <a:p>
            <a:pPr indent="0">
              <a:buFont typeface="Arial" panose="020B0704020202020204" pitchFamily="34" charset="0"/>
              <a:buNone/>
            </a:pPr>
            <a:br>
              <a:rPr lang="en-US" altLang="zh-CN" sz="1600">
                <a:latin typeface="Arial Regular" panose="020B0704020202020204" charset="0"/>
                <a:cs typeface="Arial Regular" panose="020B0704020202020204" charset="0"/>
                <a:sym typeface="+mn-ea"/>
              </a:rPr>
            </a:br>
            <a:r>
              <a:rPr lang="en-US" altLang="zh-CN" sz="1600" b="1">
                <a:latin typeface="Arial Bold" panose="020B0704020202020204" charset="0"/>
                <a:cs typeface="Arial Bold" panose="020B0704020202020204" charset="0"/>
                <a:sym typeface="+mn-ea"/>
              </a:rPr>
              <a:t>Cluster2:</a:t>
            </a:r>
            <a:r>
              <a:rPr lang="en-US" altLang="zh-CN" sz="1600">
                <a:latin typeface="Arial Regular" panose="020B0704020202020204" charset="0"/>
                <a:cs typeface="Arial Regular" panose="020B0704020202020204" charset="0"/>
                <a:sym typeface="+mn-ea"/>
              </a:rPr>
              <a:t> </a:t>
            </a:r>
            <a:r>
              <a:rPr lang="en-US" altLang="zh-CN" sz="1600">
                <a:latin typeface="Arial Regular" panose="020B0704020202020204" charset="0"/>
                <a:cs typeface="Arial Regular" panose="020B0704020202020204" charset="0"/>
                <a:sym typeface="+mn-ea"/>
              </a:rPr>
              <a:t>High trade distance</a:t>
            </a:r>
            <a:r>
              <a:rPr lang="en-US" altLang="zh-CN" sz="1600">
                <a:latin typeface="Arial Regular" panose="020B0704020202020204" charset="0"/>
                <a:cs typeface="Arial Regular" panose="020B0704020202020204" charset="0"/>
                <a:sym typeface="+mn-ea"/>
              </a:rPr>
              <a:t> &amp; Low trade value &amp; High diversity</a:t>
            </a:r>
            <a:endParaRPr lang="en-US" altLang="zh-CN" sz="1600">
              <a:latin typeface="Arial Regular" panose="020B0704020202020204" charset="0"/>
              <a:cs typeface="Arial Regular" panose="020B0704020202020204" charset="0"/>
              <a:sym typeface="+mn-ea"/>
            </a:endParaRPr>
          </a:p>
          <a:p>
            <a:pPr marL="285750" indent="-285750" algn="l">
              <a:buClrTx/>
              <a:buSzTx/>
              <a:buFont typeface="Arial" panose="020B0704020202020204" pitchFamily="34" charset="0"/>
              <a:buChar char="•"/>
            </a:pPr>
            <a:r>
              <a:rPr lang="en-US" altLang="zh-CN" sz="1600">
                <a:latin typeface="Arial Regular" panose="020B0704020202020204" charset="0"/>
                <a:cs typeface="Arial Regular" panose="020B0704020202020204" charset="0"/>
                <a:sym typeface="+mn-ea"/>
              </a:rPr>
              <a:t>Diversified but low trade volume far away countries (e.g.,Bahamas, Fiji</a:t>
            </a:r>
            <a:r>
              <a:rPr lang="en-US" altLang="zh-CN" sz="1600">
                <a:latin typeface="Arial Regular" panose="020B0704020202020204" charset="0"/>
                <a:cs typeface="Arial Regular" panose="020B0704020202020204" charset="0"/>
                <a:sym typeface="+mn-ea"/>
              </a:rPr>
              <a:t>)</a:t>
            </a:r>
            <a:endParaRPr lang="en-US" altLang="zh-CN" sz="1600">
              <a:latin typeface="Arial Regular" panose="020B0704020202020204" charset="0"/>
              <a:cs typeface="Arial Regular" panose="020B0704020202020204" charset="0"/>
              <a:sym typeface="+mn-ea"/>
            </a:endParaRPr>
          </a:p>
          <a:p>
            <a:pPr indent="457200">
              <a:buFont typeface="Arial" panose="020B0704020202020204" pitchFamily="34" charset="0"/>
              <a:buNone/>
            </a:pPr>
            <a:br>
              <a:rPr lang="en-US" altLang="zh-CN" sz="1600">
                <a:solidFill>
                  <a:srgbClr val="FF0000"/>
                </a:solidFill>
                <a:latin typeface="Arial Regular" panose="020B0704020202020204" charset="0"/>
                <a:cs typeface="Arial Regular" panose="020B0704020202020204" charset="0"/>
                <a:sym typeface="+mn-ea"/>
              </a:rPr>
            </a:br>
            <a:r>
              <a:rPr lang="en-US" altLang="zh-CN" sz="1600" b="1">
                <a:latin typeface="Arial Bold" panose="020B0704020202020204" charset="0"/>
                <a:cs typeface="Arial Bold" panose="020B0704020202020204" charset="0"/>
                <a:sym typeface="+mn-ea"/>
              </a:rPr>
              <a:t>Cluster3</a:t>
            </a:r>
            <a:r>
              <a:rPr lang="zh-CN" altLang="en-US" sz="1600">
                <a:latin typeface="Arial Regular" panose="020B0704020202020204" charset="0"/>
                <a:cs typeface="Arial Regular" panose="020B0704020202020204" charset="0"/>
                <a:sym typeface="+mn-ea"/>
              </a:rPr>
              <a:t>：</a:t>
            </a:r>
            <a:r>
              <a:rPr lang="en-US" altLang="zh-CN" sz="1600">
                <a:latin typeface="Arial Regular" panose="020B0704020202020204" charset="0"/>
                <a:cs typeface="Arial Regular" panose="020B0704020202020204" charset="0"/>
                <a:sym typeface="+mn-ea"/>
              </a:rPr>
              <a:t>High trade value &amp; High diverse &amp; High balance</a:t>
            </a:r>
            <a:endParaRPr lang="en-US" altLang="zh-CN" sz="1600">
              <a:latin typeface="Arial Regular" panose="020B0704020202020204" charset="0"/>
              <a:cs typeface="Arial Regular" panose="020B0704020202020204" charset="0"/>
              <a:sym typeface="+mn-ea"/>
            </a:endParaRPr>
          </a:p>
          <a:p>
            <a:pPr marL="285750" indent="-285750" algn="l">
              <a:buClrTx/>
              <a:buSzTx/>
              <a:buFont typeface="Arial" panose="020B0704020202020204" pitchFamily="34" charset="0"/>
              <a:buChar char="•"/>
            </a:pPr>
            <a:r>
              <a:rPr lang="en-US" altLang="zh-CN" sz="1600">
                <a:latin typeface="Arial Regular" panose="020B0704020202020204" charset="0"/>
                <a:cs typeface="Arial Regular" panose="020B0704020202020204" charset="0"/>
                <a:sym typeface="+mn-ea"/>
              </a:rPr>
              <a:t>A strong country with diversified economy (e.g.,C</a:t>
            </a:r>
            <a:r>
              <a:rPr lang="en-US" altLang="zh-CN" sz="1600">
                <a:latin typeface="Arial Regular" panose="020B0704020202020204" charset="0"/>
                <a:cs typeface="Arial Regular" panose="020B0704020202020204" charset="0"/>
                <a:sym typeface="+mn-ea"/>
              </a:rPr>
              <a:t>hina, Germany)</a:t>
            </a:r>
            <a:endParaRPr lang="en-US" altLang="zh-CN" sz="1600">
              <a:latin typeface="Arial Regular" panose="020B0704020202020204" charset="0"/>
              <a:cs typeface="Arial Regular" panose="020B0704020202020204" charset="0"/>
              <a:sym typeface="+mn-ea"/>
            </a:endParaRPr>
          </a:p>
          <a:p>
            <a:pPr marL="285750" indent="-285750" algn="l">
              <a:buClrTx/>
              <a:buSzTx/>
              <a:buFont typeface="Arial" panose="020B0704020202020204" pitchFamily="34" charset="0"/>
              <a:buChar char="•"/>
            </a:pPr>
            <a:endParaRPr lang="en-US" altLang="zh-CN" sz="1600">
              <a:latin typeface="Arial Regular" panose="020B0704020202020204" charset="0"/>
              <a:cs typeface="Arial Regular" panose="020B0704020202020204" charset="0"/>
              <a:sym typeface="+mn-ea"/>
            </a:endParaRPr>
          </a:p>
        </p:txBody>
      </p:sp>
      <p:pic>
        <p:nvPicPr>
          <p:cNvPr id="2" name="图片 1"/>
          <p:cNvPicPr>
            <a:picLocks noChangeAspect="1"/>
          </p:cNvPicPr>
          <p:nvPr>
            <p:custDataLst>
              <p:tags r:id="rId4"/>
            </p:custDataLst>
          </p:nvPr>
        </p:nvPicPr>
        <p:blipFill>
          <a:blip r:embed="rId5"/>
          <a:stretch>
            <a:fillRect/>
          </a:stretch>
        </p:blipFill>
        <p:spPr>
          <a:xfrm>
            <a:off x="6526530" y="1192530"/>
            <a:ext cx="4827270" cy="4037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2. Identifying Trade Patterns - K-</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means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5" name="文本框 4"/>
          <p:cNvSpPr txBox="1"/>
          <p:nvPr>
            <p:custDataLst>
              <p:tags r:id="rId2"/>
            </p:custDataLst>
          </p:nvPr>
        </p:nvSpPr>
        <p:spPr>
          <a:xfrm>
            <a:off x="516255" y="894715"/>
            <a:ext cx="8681085" cy="706755"/>
          </a:xfrm>
          <a:prstGeom prst="rect">
            <a:avLst/>
          </a:prstGeom>
          <a:noFill/>
        </p:spPr>
        <p:txBody>
          <a:bodyPr wrap="square" rtlCol="0">
            <a:spAutoFit/>
          </a:bodyPr>
          <a:p>
            <a:r>
              <a:rPr kumimoji="1" lang="en-US" sz="2000" dirty="0">
                <a:latin typeface="Arial Black" panose="020B0A04020102020204" charset="0"/>
                <a:ea typeface="汉仪中黑KW" panose="00020600040101010101" charset="-122"/>
                <a:cs typeface="Arial Black" panose="020B0A04020102020204" charset="0"/>
              </a:rPr>
              <a:t>2.4 </a:t>
            </a:r>
            <a:r>
              <a:rPr kumimoji="1" sz="2000" dirty="0">
                <a:latin typeface="Arial Black" panose="020B0A04020102020204" charset="0"/>
                <a:ea typeface="汉仪中黑KW" panose="00020600040101010101" charset="-122"/>
                <a:cs typeface="Arial Black" panose="020B0A04020102020204" charset="0"/>
              </a:rPr>
              <a:t>Heat Map</a:t>
            </a:r>
            <a:r>
              <a:rPr kumimoji="1" lang="en-US" altLang="zh-CN" sz="2000" dirty="0">
                <a:latin typeface="Arial Black" panose="020B0A04020102020204" charset="0"/>
                <a:ea typeface="汉仪中黑KW" panose="00020600040101010101" charset="-122"/>
                <a:cs typeface="Arial Black" panose="020B0A04020102020204" charset="0"/>
              </a:rPr>
              <a:t> </a:t>
            </a:r>
            <a:endParaRPr kumimoji="1" lang="en-US" altLang="zh-CN" sz="2000" dirty="0">
              <a:latin typeface="Arial Black" panose="020B0A04020102020204" charset="0"/>
              <a:ea typeface="汉仪中黑KW" panose="00020600040101010101" charset="-122"/>
              <a:cs typeface="Arial Black" panose="020B0A04020102020204" charset="0"/>
            </a:endParaRPr>
          </a:p>
          <a:p>
            <a:pPr indent="457200"/>
            <a:r>
              <a:rPr kumimoji="1" lang="en-US" altLang="zh-CN" sz="2000" dirty="0">
                <a:latin typeface="Arial Black" panose="020B0A04020102020204" charset="0"/>
                <a:ea typeface="汉仪中黑KW" panose="00020600040101010101" charset="-122"/>
                <a:cs typeface="Arial Black" panose="020B0A04020102020204" charset="0"/>
              </a:rPr>
              <a:t>- </a:t>
            </a:r>
            <a:r>
              <a:rPr kumimoji="1" lang="zh-CN" altLang="en-US" sz="2000" dirty="0">
                <a:latin typeface="Arial Black" panose="020B0A04020102020204" charset="0"/>
                <a:ea typeface="汉仪中黑KW" panose="00020600040101010101" charset="-122"/>
                <a:cs typeface="Arial Black" panose="020B0A04020102020204" charset="0"/>
              </a:rPr>
              <a:t>Mean distribution</a:t>
            </a:r>
            <a:endParaRPr kumimoji="1" lang="zh-CN" altLang="en-US" sz="2000" dirty="0">
              <a:latin typeface="Arial Black" panose="020B0A04020102020204" charset="0"/>
              <a:ea typeface="汉仪中黑KW" panose="00020600040101010101" charset="-122"/>
              <a:cs typeface="Arial Black" panose="020B0A04020102020204" charset="0"/>
            </a:endParaRPr>
          </a:p>
        </p:txBody>
      </p:sp>
      <p:sp>
        <p:nvSpPr>
          <p:cNvPr id="3" name="文本框 2"/>
          <p:cNvSpPr txBox="1"/>
          <p:nvPr/>
        </p:nvSpPr>
        <p:spPr>
          <a:xfrm>
            <a:off x="415290" y="1981200"/>
            <a:ext cx="5379720" cy="3615055"/>
          </a:xfrm>
          <a:prstGeom prst="rect">
            <a:avLst/>
          </a:prstGeom>
          <a:noFill/>
        </p:spPr>
        <p:txBody>
          <a:bodyPr wrap="square" rtlCol="0">
            <a:spAutoFit/>
          </a:bodyPr>
          <a:p>
            <a:r>
              <a:rPr lang="en-US" altLang="zh-CN" sz="1600" b="1">
                <a:latin typeface="Arial Bold" panose="020B0704020202020204" charset="0"/>
                <a:cs typeface="Arial Bold" panose="020B0704020202020204" charset="0"/>
              </a:rPr>
              <a:t>Some findings &amp; economic implications</a:t>
            </a:r>
            <a:r>
              <a:rPr lang="en-US" altLang="zh-CN" sz="1600">
                <a:latin typeface="Arial Regular" panose="020B0704020202020204" charset="0"/>
                <a:cs typeface="Arial Regular" panose="020B0704020202020204" charset="0"/>
              </a:rPr>
              <a:t>: </a:t>
            </a:r>
            <a:endParaRPr lang="en-US" altLang="zh-CN" sz="1600">
              <a:latin typeface="Arial Regular" panose="020B0704020202020204" charset="0"/>
              <a:cs typeface="Arial Regular" panose="020B0704020202020204" charset="0"/>
            </a:endParaRPr>
          </a:p>
          <a:p>
            <a:endParaRPr lang="en-US" altLang="zh-CN" sz="1600">
              <a:latin typeface="Arial Regular" panose="020B0704020202020204" charset="0"/>
              <a:cs typeface="Arial Regular" panose="020B0704020202020204" charset="0"/>
              <a:sym typeface="+mn-ea"/>
            </a:endParaRPr>
          </a:p>
          <a:p>
            <a:r>
              <a:rPr lang="en-US" altLang="zh-CN" sz="1600">
                <a:latin typeface="Arial Regular" panose="020B0704020202020204" charset="0"/>
                <a:cs typeface="Arial Regular" panose="020B0704020202020204" charset="0"/>
                <a:sym typeface="+mn-ea"/>
              </a:rPr>
              <a:t>1.</a:t>
            </a:r>
            <a:r>
              <a:rPr lang="en-US" altLang="zh-CN" sz="1600" b="1">
                <a:latin typeface="Arial Bold" panose="020B0704020202020204" charset="0"/>
                <a:cs typeface="Arial Bold" panose="020B0704020202020204" charset="0"/>
                <a:sym typeface="+mn-ea"/>
              </a:rPr>
              <a:t> average_export_distance  &amp;  export_entropy</a:t>
            </a:r>
            <a:endParaRPr lang="en-US" altLang="zh-CN" sz="1600" b="1">
              <a:latin typeface="Arial Bold" panose="020B0704020202020204" charset="0"/>
              <a:cs typeface="Arial Bold" panose="020B0704020202020204" charset="0"/>
              <a:sym typeface="+mn-ea"/>
            </a:endParaRPr>
          </a:p>
          <a:p>
            <a:endParaRPr lang="en-US" altLang="zh-CN" sz="1600">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r>
              <a:rPr lang="en-US" altLang="zh-CN" sz="1400">
                <a:latin typeface="Arial Regular" panose="020B0704020202020204" charset="0"/>
                <a:cs typeface="Arial Regular" panose="020B0704020202020204" charset="0"/>
                <a:sym typeface="+mn-ea"/>
              </a:rPr>
              <a:t>Can the farther the export distance represent diversified exports?</a:t>
            </a:r>
            <a:endParaRPr lang="en-US" altLang="zh-CN" sz="1400">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r>
              <a:rPr lang="en-US" altLang="zh-CN" sz="1400">
                <a:latin typeface="Arial Regular" panose="020B0704020202020204" charset="0"/>
                <a:cs typeface="Arial Regular" panose="020B0704020202020204" charset="0"/>
                <a:sym typeface="+mn-ea"/>
              </a:rPr>
              <a:t>seems negative correlation in cluster0,1,2 (not Great Trade Country</a:t>
            </a:r>
            <a:r>
              <a:rPr lang="zh-CN" altLang="en-US" sz="1400">
                <a:latin typeface="Arial Regular" panose="020B0704020202020204" charset="0"/>
                <a:cs typeface="Arial Regular" panose="020B0704020202020204" charset="0"/>
                <a:sym typeface="+mn-ea"/>
              </a:rPr>
              <a:t>）</a:t>
            </a:r>
            <a:r>
              <a:rPr lang="en-US" altLang="zh-CN" sz="1400">
                <a:latin typeface="Arial Regular" panose="020B0704020202020204" charset="0"/>
                <a:cs typeface="Arial Regular" panose="020B0704020202020204" charset="0"/>
                <a:sym typeface="+mn-ea"/>
              </a:rPr>
              <a:t>; </a:t>
            </a:r>
            <a:endParaRPr lang="en-US" altLang="zh-CN" sz="1400">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r>
              <a:rPr lang="en-US" altLang="zh-CN" sz="1400">
                <a:latin typeface="Arial Regular" panose="020B0704020202020204" charset="0"/>
                <a:cs typeface="Arial Regular" panose="020B0704020202020204" charset="0"/>
                <a:sym typeface="+mn-ea"/>
              </a:rPr>
              <a:t>but due to the inability of non trading powers to compete in the global commodity market, they may focus on diversifying their product exports to meet the unique needs of long-distance markets - maybe positive </a:t>
            </a:r>
            <a:r>
              <a:rPr lang="en-US" altLang="zh-CN" sz="1400">
                <a:latin typeface="Arial Regular" panose="020B0704020202020204" charset="0"/>
                <a:cs typeface="Arial Regular" panose="020B0704020202020204" charset="0"/>
                <a:sym typeface="+mn-ea"/>
              </a:rPr>
              <a:t>correlation.</a:t>
            </a:r>
            <a:endParaRPr lang="en-US" altLang="zh-CN" sz="1400">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r>
              <a:rPr lang="en-US" altLang="zh-CN" sz="1400">
                <a:latin typeface="Arial Regular" panose="020B0704020202020204" charset="0"/>
                <a:cs typeface="Arial Regular" panose="020B0704020202020204" charset="0"/>
                <a:sym typeface="+mn-ea"/>
              </a:rPr>
              <a:t>Worth further exploration both correlation and causality</a:t>
            </a:r>
            <a:endParaRPr lang="en-US" altLang="zh-CN" sz="1400">
              <a:latin typeface="Arial Regular" panose="020B0704020202020204" charset="0"/>
              <a:cs typeface="Arial Regular" panose="020B0704020202020204" charset="0"/>
              <a:sym typeface="+mn-ea"/>
            </a:endParaRPr>
          </a:p>
          <a:p>
            <a:pPr indent="457200"/>
            <a:endParaRPr lang="en-US" altLang="zh-CN" sz="1300">
              <a:latin typeface="Arial Regular" panose="020B0704020202020204" charset="0"/>
              <a:cs typeface="Arial Regular" panose="020B0704020202020204" charset="0"/>
              <a:sym typeface="+mn-ea"/>
            </a:endParaRPr>
          </a:p>
          <a:p>
            <a:pPr indent="457200"/>
            <a:br>
              <a:rPr lang="en-US" altLang="zh-CN" sz="1300">
                <a:latin typeface="Arial Regular" panose="020B0704020202020204" charset="0"/>
                <a:cs typeface="Arial Regular" panose="020B0704020202020204" charset="0"/>
                <a:sym typeface="+mn-ea"/>
              </a:rPr>
            </a:br>
            <a:endParaRPr lang="en-US" altLang="zh-CN" sz="1300">
              <a:latin typeface="Arial Regular" panose="020B0704020202020204" charset="0"/>
              <a:cs typeface="Arial Regular" panose="020B0704020202020204" charset="0"/>
              <a:sym typeface="+mn-ea"/>
            </a:endParaRPr>
          </a:p>
        </p:txBody>
      </p:sp>
      <p:sp>
        <p:nvSpPr>
          <p:cNvPr id="22" name="矩形 21"/>
          <p:cNvSpPr/>
          <p:nvPr>
            <p:custDataLst>
              <p:tags r:id="rId3"/>
            </p:custDataLst>
          </p:nvPr>
        </p:nvSpPr>
        <p:spPr>
          <a:xfrm>
            <a:off x="254000" y="1867535"/>
            <a:ext cx="5897880" cy="3515360"/>
          </a:xfrm>
          <a:prstGeom prst="rect">
            <a:avLst/>
          </a:prstGeom>
          <a:ln>
            <a:solidFill>
              <a:schemeClr val="tx1"/>
            </a:solidFill>
            <a:prstDash val="dash"/>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pic>
        <p:nvPicPr>
          <p:cNvPr id="2" name="图片 1"/>
          <p:cNvPicPr>
            <a:picLocks noChangeAspect="1"/>
          </p:cNvPicPr>
          <p:nvPr>
            <p:custDataLst>
              <p:tags r:id="rId4"/>
            </p:custDataLst>
          </p:nvPr>
        </p:nvPicPr>
        <p:blipFill>
          <a:blip r:embed="rId5"/>
          <a:stretch>
            <a:fillRect/>
          </a:stretch>
        </p:blipFill>
        <p:spPr>
          <a:xfrm>
            <a:off x="6151880" y="922655"/>
            <a:ext cx="5587365" cy="5142230"/>
          </a:xfrm>
          <a:prstGeom prst="rect">
            <a:avLst/>
          </a:prstGeom>
        </p:spPr>
      </p:pic>
      <p:sp>
        <p:nvSpPr>
          <p:cNvPr id="4" name="矩形 3"/>
          <p:cNvSpPr/>
          <p:nvPr/>
        </p:nvSpPr>
        <p:spPr>
          <a:xfrm>
            <a:off x="8543925" y="681990"/>
            <a:ext cx="411480" cy="3268980"/>
          </a:xfrm>
          <a:prstGeom prst="rect">
            <a:avLst/>
          </a:prstGeom>
          <a:ln>
            <a:solidFill>
              <a:srgbClr val="C00000"/>
            </a:solidFill>
            <a:prstDash val="dash"/>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
        <p:nvSpPr>
          <p:cNvPr id="6" name="矩形 5"/>
          <p:cNvSpPr/>
          <p:nvPr>
            <p:custDataLst>
              <p:tags r:id="rId6"/>
            </p:custDataLst>
          </p:nvPr>
        </p:nvSpPr>
        <p:spPr>
          <a:xfrm>
            <a:off x="6874510" y="681990"/>
            <a:ext cx="411480" cy="3268980"/>
          </a:xfrm>
          <a:prstGeom prst="rect">
            <a:avLst/>
          </a:prstGeom>
          <a:ln>
            <a:solidFill>
              <a:srgbClr val="C00000"/>
            </a:solidFill>
            <a:prstDash val="dash"/>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2. Identifying Trade Patterns - K-</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means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5" name="文本框 4"/>
          <p:cNvSpPr txBox="1"/>
          <p:nvPr>
            <p:custDataLst>
              <p:tags r:id="rId2"/>
            </p:custDataLst>
          </p:nvPr>
        </p:nvSpPr>
        <p:spPr>
          <a:xfrm>
            <a:off x="266700" y="894715"/>
            <a:ext cx="4391025" cy="922020"/>
          </a:xfrm>
          <a:prstGeom prst="rect">
            <a:avLst/>
          </a:prstGeom>
          <a:noFill/>
        </p:spPr>
        <p:txBody>
          <a:bodyPr wrap="square" rtlCol="0">
            <a:spAutoFit/>
          </a:bodyPr>
          <a:p>
            <a:r>
              <a:rPr kumimoji="1" lang="en-US" dirty="0">
                <a:latin typeface="Arial Black" panose="020B0A04020102020204" charset="0"/>
                <a:ea typeface="汉仪中黑KW" panose="00020600040101010101" charset="-122"/>
                <a:cs typeface="Arial Black" panose="020B0A04020102020204" charset="0"/>
              </a:rPr>
              <a:t>2.4 </a:t>
            </a:r>
            <a:r>
              <a:rPr kumimoji="1" dirty="0">
                <a:latin typeface="Arial Black" panose="020B0A04020102020204" charset="0"/>
                <a:ea typeface="汉仪中黑KW" panose="00020600040101010101" charset="-122"/>
                <a:cs typeface="Arial Black" panose="020B0A04020102020204" charset="0"/>
              </a:rPr>
              <a:t>Box Chart</a:t>
            </a:r>
            <a:endParaRPr kumimoji="1" dirty="0">
              <a:latin typeface="Arial Black" panose="020B0A04020102020204" charset="0"/>
              <a:ea typeface="汉仪中黑KW" panose="00020600040101010101" charset="-122"/>
              <a:cs typeface="Arial Black" panose="020B0A04020102020204" charset="0"/>
            </a:endParaRPr>
          </a:p>
          <a:p>
            <a:pPr indent="457200"/>
            <a:r>
              <a:rPr kumimoji="1" lang="en-US" altLang="zh-CN" dirty="0">
                <a:latin typeface="Arial Black" panose="020B0A04020102020204" charset="0"/>
                <a:ea typeface="汉仪中黑KW" panose="00020600040101010101" charset="-122"/>
                <a:cs typeface="Arial Black" panose="020B0A04020102020204" charset="0"/>
              </a:rPr>
              <a:t> </a:t>
            </a:r>
            <a:r>
              <a:rPr kumimoji="1" lang="zh-CN" altLang="en-US" dirty="0">
                <a:latin typeface="Arial Black" panose="020B0A04020102020204" charset="0"/>
                <a:ea typeface="汉仪中黑KW" panose="00020600040101010101" charset="-122"/>
                <a:cs typeface="Arial Black" panose="020B0A04020102020204" charset="0"/>
              </a:rPr>
              <a:t>——</a:t>
            </a:r>
            <a:r>
              <a:rPr kumimoji="1" lang="en-US" altLang="zh-CN" dirty="0">
                <a:latin typeface="Arial Black" panose="020B0A04020102020204" charset="0"/>
                <a:ea typeface="汉仪中黑KW" panose="00020600040101010101" charset="-122"/>
                <a:cs typeface="Arial Black" panose="020B0A04020102020204" charset="0"/>
              </a:rPr>
              <a:t> Median &amp; Quartiles &amp; Outliers &amp; Whiskers</a:t>
            </a:r>
            <a:endParaRPr kumimoji="1" lang="en-US" altLang="zh-CN" dirty="0">
              <a:latin typeface="Arial Black" panose="020B0A04020102020204" charset="0"/>
              <a:ea typeface="汉仪中黑KW" panose="00020600040101010101" charset="-122"/>
              <a:cs typeface="Arial Black" panose="020B0A04020102020204" charset="0"/>
            </a:endParaRPr>
          </a:p>
        </p:txBody>
      </p:sp>
      <p:sp>
        <p:nvSpPr>
          <p:cNvPr id="11" name="文本框 10"/>
          <p:cNvSpPr txBox="1"/>
          <p:nvPr>
            <p:custDataLst>
              <p:tags r:id="rId3"/>
            </p:custDataLst>
          </p:nvPr>
        </p:nvSpPr>
        <p:spPr>
          <a:xfrm>
            <a:off x="266700" y="2634615"/>
            <a:ext cx="4304030" cy="2343785"/>
          </a:xfrm>
          <a:prstGeom prst="rect">
            <a:avLst/>
          </a:prstGeom>
          <a:noFill/>
        </p:spPr>
        <p:txBody>
          <a:bodyPr wrap="square" rtlCol="0">
            <a:noAutofit/>
          </a:bodyPr>
          <a:p>
            <a:r>
              <a:rPr lang="en-US" sz="1600">
                <a:latin typeface="Arial Bold" panose="020B0704020202020204" charset="0"/>
                <a:cs typeface="Arial Bold" panose="020B0704020202020204" charset="0"/>
              </a:rPr>
              <a:t>Findings</a:t>
            </a:r>
            <a:r>
              <a:rPr lang="zh-CN" altLang="en-US" sz="1600">
                <a:latin typeface="Arial Bold" panose="020B0704020202020204" charset="0"/>
                <a:cs typeface="Arial Bold" panose="020B0704020202020204" charset="0"/>
              </a:rPr>
              <a:t>：</a:t>
            </a:r>
            <a:endParaRPr lang="zh-CN" altLang="en-US" sz="1600">
              <a:latin typeface="Arial Bold" panose="020B0704020202020204" charset="0"/>
              <a:cs typeface="Arial Bold" panose="020B0704020202020204" charset="0"/>
            </a:endParaRPr>
          </a:p>
          <a:p>
            <a:endParaRPr lang="zh-CN" altLang="en-US" sz="1600">
              <a:latin typeface="Arial Bold" panose="020B0704020202020204" charset="0"/>
              <a:cs typeface="Arial Bold" panose="020B0704020202020204" charset="0"/>
            </a:endParaRPr>
          </a:p>
          <a:p>
            <a:r>
              <a:rPr lang="en-US" altLang="zh-CN" sz="1600">
                <a:latin typeface="Arial Bold" panose="020B0704020202020204" charset="0"/>
                <a:cs typeface="Arial Bold" panose="020B0704020202020204" charset="0"/>
              </a:rPr>
              <a:t>1. </a:t>
            </a:r>
            <a:r>
              <a:rPr sz="1600">
                <a:latin typeface="Arial Bold" panose="020B0704020202020204" charset="0"/>
                <a:cs typeface="Arial Bold" panose="020B0704020202020204" charset="0"/>
              </a:rPr>
              <a:t>Cluster 3 has a small number of outliers in various features; And the distribution of values is relatively concentrated</a:t>
            </a:r>
            <a:endParaRPr sz="1600">
              <a:latin typeface="Arial Bold" panose="020B0704020202020204" charset="0"/>
              <a:cs typeface="Arial Bold" panose="020B0704020202020204" charset="0"/>
            </a:endParaRPr>
          </a:p>
          <a:p>
            <a:endParaRPr lang="zh-CN" altLang="en-US" sz="1600">
              <a:latin typeface="Arial Bold" panose="020B0704020202020204" charset="0"/>
              <a:cs typeface="Arial Bold" panose="020B0704020202020204" charset="0"/>
            </a:endParaRPr>
          </a:p>
          <a:p>
            <a:r>
              <a:rPr lang="en-US" altLang="zh-CN" sz="1600">
                <a:latin typeface="Arial Regular" panose="020B0704020202020204" charset="0"/>
                <a:cs typeface="Arial Regular" panose="020B0704020202020204" charset="0"/>
                <a:sym typeface="+mn-ea"/>
              </a:rPr>
              <a:t>Reasons: Cluster 3 belongs to countries with </a:t>
            </a:r>
            <a:r>
              <a:rPr lang="en-US" altLang="zh-CN" sz="1600" b="1">
                <a:latin typeface="Arial Bold" panose="020B0704020202020204" charset="0"/>
                <a:cs typeface="Arial Bold" panose="020B0704020202020204" charset="0"/>
                <a:sym typeface="+mn-ea"/>
              </a:rPr>
              <a:t>abundant resources and mature trade</a:t>
            </a:r>
            <a:r>
              <a:rPr lang="en-US" altLang="zh-CN" sz="1600">
                <a:latin typeface="Arial Regular" panose="020B0704020202020204" charset="0"/>
                <a:cs typeface="Arial Regular" panose="020B0704020202020204" charset="0"/>
                <a:sym typeface="+mn-ea"/>
              </a:rPr>
              <a:t> - high trade stability</a:t>
            </a:r>
            <a:endParaRPr lang="en-US" altLang="zh-CN" sz="1600">
              <a:latin typeface="Arial Regular" panose="020B0704020202020204" charset="0"/>
              <a:cs typeface="Arial Regular" panose="020B0704020202020204" charset="0"/>
              <a:sym typeface="+mn-ea"/>
            </a:endParaRPr>
          </a:p>
          <a:p>
            <a:endParaRPr lang="zh-CN" altLang="en-US" sz="1600">
              <a:latin typeface="Arial Bold" panose="020B0704020202020204" charset="0"/>
              <a:cs typeface="Arial Bold" panose="020B0704020202020204" charset="0"/>
            </a:endParaRPr>
          </a:p>
          <a:p>
            <a:endParaRPr lang="zh-CN" altLang="en-US" sz="1600">
              <a:latin typeface="Arial Bold" panose="020B0704020202020204" charset="0"/>
              <a:cs typeface="Arial Bold" panose="020B0704020202020204" charset="0"/>
            </a:endParaRPr>
          </a:p>
          <a:p>
            <a:endParaRPr lang="zh-CN" altLang="en-US" sz="1600">
              <a:latin typeface="Arial Bold" panose="020B0704020202020204" charset="0"/>
              <a:cs typeface="Arial Bold" panose="020B0704020202020204" charset="0"/>
            </a:endParaRPr>
          </a:p>
        </p:txBody>
      </p:sp>
      <p:pic>
        <p:nvPicPr>
          <p:cNvPr id="2" name="图片 1"/>
          <p:cNvPicPr>
            <a:picLocks noChangeAspect="1"/>
          </p:cNvPicPr>
          <p:nvPr>
            <p:custDataLst>
              <p:tags r:id="rId4"/>
            </p:custDataLst>
          </p:nvPr>
        </p:nvPicPr>
        <p:blipFill>
          <a:blip r:embed="rId5"/>
          <a:stretch>
            <a:fillRect/>
          </a:stretch>
        </p:blipFill>
        <p:spPr>
          <a:xfrm>
            <a:off x="4413250" y="894715"/>
            <a:ext cx="6940550" cy="1806575"/>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4413250" y="2701290"/>
            <a:ext cx="7042785" cy="1809115"/>
          </a:xfrm>
          <a:prstGeom prst="rect">
            <a:avLst/>
          </a:prstGeom>
        </p:spPr>
      </p:pic>
      <p:pic>
        <p:nvPicPr>
          <p:cNvPr id="4" name="图片 3"/>
          <p:cNvPicPr>
            <a:picLocks noChangeAspect="1"/>
          </p:cNvPicPr>
          <p:nvPr>
            <p:custDataLst>
              <p:tags r:id="rId8"/>
            </p:custDataLst>
          </p:nvPr>
        </p:nvPicPr>
        <p:blipFill>
          <a:blip r:embed="rId9"/>
          <a:stretch>
            <a:fillRect/>
          </a:stretch>
        </p:blipFill>
        <p:spPr>
          <a:xfrm>
            <a:off x="4570730" y="4510405"/>
            <a:ext cx="6668770" cy="1774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3.  Machine Learning: Predicting Trade Flows </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pic>
        <p:nvPicPr>
          <p:cNvPr id="2" name="图片 1"/>
          <p:cNvPicPr>
            <a:picLocks noChangeAspect="1"/>
          </p:cNvPicPr>
          <p:nvPr/>
        </p:nvPicPr>
        <p:blipFill>
          <a:blip r:embed="rId2"/>
          <a:srcRect r="39195"/>
          <a:stretch>
            <a:fillRect/>
          </a:stretch>
        </p:blipFill>
        <p:spPr>
          <a:xfrm>
            <a:off x="199390" y="1892935"/>
            <a:ext cx="5946140" cy="3071495"/>
          </a:xfrm>
          <a:prstGeom prst="rect">
            <a:avLst/>
          </a:prstGeom>
        </p:spPr>
      </p:pic>
      <p:sp>
        <p:nvSpPr>
          <p:cNvPr id="3" name="文本框 2"/>
          <p:cNvSpPr txBox="1"/>
          <p:nvPr/>
        </p:nvSpPr>
        <p:spPr>
          <a:xfrm>
            <a:off x="6371590" y="1226820"/>
            <a:ext cx="4982210" cy="2563495"/>
          </a:xfrm>
          <a:prstGeom prst="rect">
            <a:avLst/>
          </a:prstGeom>
          <a:noFill/>
        </p:spPr>
        <p:txBody>
          <a:bodyPr wrap="square" rtlCol="0" anchor="t">
            <a:noAutofit/>
          </a:bodyPr>
          <a:p>
            <a:r>
              <a:rPr lang="zh-CN" altLang="en-US" sz="1400" b="1"/>
              <a:t>Training Set:</a:t>
            </a:r>
            <a:endParaRPr lang="zh-CN" altLang="en-US" sz="1400" b="1"/>
          </a:p>
          <a:p>
            <a:pPr marL="171450" indent="-171450">
              <a:buFont typeface="Wingdings" panose="05000000000000000000" charset="0"/>
              <a:buChar char="Ø"/>
            </a:pPr>
            <a:r>
              <a:rPr lang="zh-CN" altLang="en-US" sz="1400"/>
              <a:t> The training set is a subset of data used for training machine learning models.</a:t>
            </a:r>
            <a:endParaRPr lang="zh-CN" altLang="en-US" sz="1400"/>
          </a:p>
          <a:p>
            <a:pPr marL="171450" indent="-171450">
              <a:buFont typeface="Wingdings" panose="05000000000000000000" charset="0"/>
              <a:buChar char="Ø"/>
            </a:pPr>
            <a:r>
              <a:rPr lang="zh-CN" altLang="en-US" sz="1400"/>
              <a:t> It comprises the majority of the data, usually around 70% - 80% of the dataset.</a:t>
            </a:r>
            <a:endParaRPr lang="zh-CN" altLang="en-US" sz="1400"/>
          </a:p>
          <a:p>
            <a:pPr marL="171450" indent="-171450">
              <a:buFont typeface="Wingdings" panose="05000000000000000000" charset="0"/>
              <a:buChar char="Ø"/>
            </a:pPr>
            <a:r>
              <a:rPr lang="zh-CN" altLang="en-US" sz="1400"/>
              <a:t>Models learn features and patterns on the training set to make accurate predictions.</a:t>
            </a:r>
            <a:endParaRPr lang="zh-CN" altLang="en-US" sz="1400"/>
          </a:p>
          <a:p>
            <a:r>
              <a:rPr lang="zh-CN" altLang="en-US" sz="1400" b="1"/>
              <a:t>Test Set:</a:t>
            </a:r>
            <a:endParaRPr lang="zh-CN" altLang="en-US" sz="1400" b="1"/>
          </a:p>
          <a:p>
            <a:pPr marL="171450" indent="-171450">
              <a:buFont typeface="Wingdings" panose="05000000000000000000" charset="0"/>
              <a:buChar char="Ø"/>
            </a:pPr>
            <a:r>
              <a:rPr lang="zh-CN" altLang="en-US" sz="1400"/>
              <a:t>The test set is a subset of data used to evaluate the performance of models.</a:t>
            </a:r>
            <a:endParaRPr lang="zh-CN" altLang="en-US" sz="1400"/>
          </a:p>
          <a:p>
            <a:pPr marL="171450" indent="-171450">
              <a:buFont typeface="Wingdings" panose="05000000000000000000" charset="0"/>
              <a:buChar char="Ø"/>
            </a:pPr>
            <a:r>
              <a:rPr lang="zh-CN" altLang="en-US" sz="1400"/>
              <a:t>It contains data samples not used during the training process.</a:t>
            </a:r>
            <a:endParaRPr lang="zh-CN" altLang="en-US" sz="1400"/>
          </a:p>
          <a:p>
            <a:pPr marL="171450" indent="-171450">
              <a:buFont typeface="Wingdings" panose="05000000000000000000" charset="0"/>
              <a:buChar char="Ø"/>
            </a:pPr>
            <a:r>
              <a:rPr lang="zh-CN" altLang="en-US" sz="1400"/>
              <a:t> Models make predictions on the test set and compare them with actual labels to assess their generalization ability and performance.</a:t>
            </a:r>
            <a:endParaRPr lang="zh-CN" altLang="en-US" sz="1400"/>
          </a:p>
          <a:p>
            <a:r>
              <a:rPr lang="zh-CN" altLang="en-US" sz="1400" b="1"/>
              <a:t>Validation Set:</a:t>
            </a:r>
            <a:endParaRPr lang="zh-CN" altLang="en-US" sz="1400" b="1"/>
          </a:p>
          <a:p>
            <a:pPr marL="171450" indent="-171450">
              <a:buFont typeface="Wingdings" panose="05000000000000000000" charset="0"/>
              <a:buChar char="Ø"/>
            </a:pPr>
            <a:r>
              <a:rPr lang="zh-CN" altLang="en-US" sz="1400"/>
              <a:t>In some cases, the dataset may also be split into a validation set for model selection and tuning.</a:t>
            </a:r>
            <a:endParaRPr lang="zh-CN" altLang="en-US" sz="1400"/>
          </a:p>
          <a:p>
            <a:pPr marL="171450" indent="-171450">
              <a:buFont typeface="Wingdings" panose="05000000000000000000" charset="0"/>
              <a:buChar char="Ø"/>
            </a:pPr>
            <a:r>
              <a:rPr lang="zh-CN" altLang="en-US" sz="1400"/>
              <a:t>The validation set is used to adjust model hyperparameters, such as learning rate and regularization parameters. </a:t>
            </a:r>
            <a:endParaRPr lang="zh-CN" altLang="en-US" sz="1400"/>
          </a:p>
          <a:p>
            <a:pPr marL="171450" indent="-171450">
              <a:buFont typeface="Wingdings" panose="05000000000000000000" charset="0"/>
              <a:buChar char="Ø"/>
            </a:pPr>
            <a:r>
              <a:rPr lang="zh-CN" altLang="en-US" sz="1400"/>
              <a:t>Typically, the validation set is smaller, around 10% - 20% of the dataset.</a:t>
            </a:r>
            <a:endParaRPr lang="zh-CN" altLang="en-US" sz="1400"/>
          </a:p>
          <a:p>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3.  Machine Learning: Predicting Trade Flows </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pic>
        <p:nvPicPr>
          <p:cNvPr id="4" name="图片 3"/>
          <p:cNvPicPr>
            <a:picLocks noChangeAspect="1"/>
          </p:cNvPicPr>
          <p:nvPr/>
        </p:nvPicPr>
        <p:blipFill>
          <a:blip r:embed="rId2"/>
          <a:stretch>
            <a:fillRect/>
          </a:stretch>
        </p:blipFill>
        <p:spPr>
          <a:xfrm>
            <a:off x="430530" y="984885"/>
            <a:ext cx="6346825" cy="4882515"/>
          </a:xfrm>
          <a:prstGeom prst="rect">
            <a:avLst/>
          </a:prstGeom>
        </p:spPr>
      </p:pic>
      <p:pic>
        <p:nvPicPr>
          <p:cNvPr id="5" name="图片 4"/>
          <p:cNvPicPr>
            <a:picLocks noChangeAspect="1"/>
          </p:cNvPicPr>
          <p:nvPr/>
        </p:nvPicPr>
        <p:blipFill>
          <a:blip r:embed="rId3"/>
          <a:stretch>
            <a:fillRect/>
          </a:stretch>
        </p:blipFill>
        <p:spPr>
          <a:xfrm>
            <a:off x="6927850" y="984885"/>
            <a:ext cx="4852035" cy="5021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3.  Machine Learning: Predicting Trade Flows </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pic>
        <p:nvPicPr>
          <p:cNvPr id="2" name="图片 1"/>
          <p:cNvPicPr>
            <a:picLocks noChangeAspect="1"/>
          </p:cNvPicPr>
          <p:nvPr/>
        </p:nvPicPr>
        <p:blipFill>
          <a:blip r:embed="rId2"/>
          <a:stretch>
            <a:fillRect/>
          </a:stretch>
        </p:blipFill>
        <p:spPr>
          <a:xfrm>
            <a:off x="375285" y="1973580"/>
            <a:ext cx="4872355" cy="2910205"/>
          </a:xfrm>
          <a:prstGeom prst="rect">
            <a:avLst/>
          </a:prstGeom>
        </p:spPr>
      </p:pic>
      <p:sp>
        <p:nvSpPr>
          <p:cNvPr id="3" name="文本框 2"/>
          <p:cNvSpPr txBox="1"/>
          <p:nvPr/>
        </p:nvSpPr>
        <p:spPr>
          <a:xfrm>
            <a:off x="5416550" y="1952625"/>
            <a:ext cx="6096000" cy="2953385"/>
          </a:xfrm>
          <a:prstGeom prst="rect">
            <a:avLst/>
          </a:prstGeom>
          <a:noFill/>
        </p:spPr>
        <p:txBody>
          <a:bodyPr wrap="square" rtlCol="0" anchor="t">
            <a:spAutoFit/>
          </a:bodyPr>
          <a:p>
            <a:r>
              <a:rPr lang="zh-CN" altLang="en-US" sz="1200" b="1"/>
              <a:t>Mean Absolute Error (MAE):</a:t>
            </a:r>
            <a:endParaRPr lang="zh-CN" altLang="en-US" sz="1200" b="1"/>
          </a:p>
          <a:p>
            <a:pPr marL="171450" indent="-171450">
              <a:buFont typeface="Arial" panose="020B0704020202020204" pitchFamily="34" charset="0"/>
              <a:buChar char="•"/>
            </a:pPr>
            <a:r>
              <a:rPr lang="zh-CN" altLang="en-US" sz="1000"/>
              <a:t>MAE measures the average absolute difference between the predicted values and the actual values.</a:t>
            </a:r>
            <a:endParaRPr lang="zh-CN" altLang="en-US" sz="1000"/>
          </a:p>
          <a:p>
            <a:pPr marL="171450" indent="-171450">
              <a:buFont typeface="Arial" panose="020B0704020202020204" pitchFamily="34" charset="0"/>
              <a:buChar char="•"/>
            </a:pPr>
            <a:r>
              <a:rPr lang="zh-CN" altLang="en-US" sz="1000"/>
              <a:t>It is calculated by taking the average of the absolute differences between predicted and actual values.</a:t>
            </a:r>
            <a:endParaRPr lang="zh-CN" altLang="en-US" sz="1000"/>
          </a:p>
          <a:p>
            <a:pPr marL="171450" indent="-171450">
              <a:buFont typeface="Arial" panose="020B0704020202020204" pitchFamily="34" charset="0"/>
              <a:buChar char="•"/>
            </a:pPr>
            <a:r>
              <a:rPr lang="zh-CN" altLang="en-US" sz="1000"/>
              <a:t>MAE is easy to interpret, as it represents the average magnitude of errors in the predictions.</a:t>
            </a:r>
            <a:endParaRPr lang="zh-CN" altLang="en-US" sz="1000"/>
          </a:p>
          <a:p>
            <a:pPr marL="171450" indent="-171450">
              <a:buFont typeface="Arial" panose="020B0704020202020204" pitchFamily="34" charset="0"/>
              <a:buChar char="•"/>
            </a:pPr>
            <a:r>
              <a:rPr lang="zh-CN" altLang="en-US" sz="1000"/>
              <a:t>However, MAE does not penalize large errors more heavily than smaller errors.</a:t>
            </a:r>
            <a:endParaRPr lang="zh-CN" altLang="en-US" sz="1000"/>
          </a:p>
          <a:p>
            <a:r>
              <a:rPr lang="zh-CN" altLang="en-US" sz="1200" b="1"/>
              <a:t>Mean Squared Error (MSE):</a:t>
            </a:r>
            <a:endParaRPr lang="zh-CN" altLang="en-US" sz="1200" b="1"/>
          </a:p>
          <a:p>
            <a:pPr marL="171450" indent="-171450">
              <a:buFont typeface="Arial" panose="020B0704020202020204" pitchFamily="34" charset="0"/>
              <a:buChar char="•"/>
            </a:pPr>
            <a:r>
              <a:rPr lang="zh-CN" altLang="en-US" sz="1000"/>
              <a:t>MSE measures the average squared difference between the predicted values and the actual values.</a:t>
            </a:r>
            <a:endParaRPr lang="zh-CN" altLang="en-US" sz="1000"/>
          </a:p>
          <a:p>
            <a:pPr marL="171450" indent="-171450">
              <a:buFont typeface="Arial" panose="020B0704020202020204" pitchFamily="34" charset="0"/>
              <a:buChar char="•"/>
            </a:pPr>
            <a:r>
              <a:rPr lang="zh-CN" altLang="en-US" sz="1000"/>
              <a:t>It is calculated by taking the average of the squared differences between predicted and actual values.</a:t>
            </a:r>
            <a:endParaRPr lang="zh-CN" altLang="en-US" sz="1000"/>
          </a:p>
          <a:p>
            <a:pPr marL="171450" indent="-171450">
              <a:buFont typeface="Arial" panose="020B0704020202020204" pitchFamily="34" charset="0"/>
              <a:buChar char="•"/>
            </a:pPr>
            <a:r>
              <a:rPr lang="zh-CN" altLang="en-US" sz="1000"/>
              <a:t>MSE penalizes larger errors more heavily than smaller errors, as it squares the differences.</a:t>
            </a:r>
            <a:endParaRPr lang="zh-CN" altLang="en-US" sz="1000"/>
          </a:p>
          <a:p>
            <a:pPr marL="171450" indent="-171450">
              <a:buFont typeface="Arial" panose="020B0704020202020204" pitchFamily="34" charset="0"/>
              <a:buChar char="•"/>
            </a:pPr>
            <a:r>
              <a:rPr lang="zh-CN" altLang="en-US" sz="1000"/>
              <a:t>However, MSE is sensitive to outliers, as large errors contribute disproportionately to the overall score.</a:t>
            </a:r>
            <a:endParaRPr lang="zh-CN" altLang="en-US" sz="1000"/>
          </a:p>
          <a:p>
            <a:r>
              <a:rPr lang="zh-CN" altLang="en-US" sz="1200" b="1"/>
              <a:t>R-squared (R²):</a:t>
            </a:r>
            <a:endParaRPr lang="zh-CN" altLang="en-US" sz="1200" b="1"/>
          </a:p>
          <a:p>
            <a:pPr marL="171450" indent="-171450">
              <a:buFont typeface="Arial" panose="020B0704020202020204" pitchFamily="34" charset="0"/>
              <a:buChar char="•"/>
            </a:pPr>
            <a:r>
              <a:rPr lang="zh-CN" altLang="en-US" sz="1000"/>
              <a:t>R-squared measures the proportion of the variance in the dependent variable that is explained by the independent variables in the model.</a:t>
            </a:r>
            <a:endParaRPr lang="zh-CN" altLang="en-US" sz="1000"/>
          </a:p>
          <a:p>
            <a:pPr marL="171450" indent="-171450">
              <a:buFont typeface="Arial" panose="020B0704020202020204" pitchFamily="34" charset="0"/>
              <a:buChar char="•"/>
            </a:pPr>
            <a:r>
              <a:rPr lang="zh-CN" altLang="en-US" sz="1000"/>
              <a:t>It is calculated by dividing the explained variance by the total variance.</a:t>
            </a:r>
            <a:endParaRPr lang="zh-CN" altLang="en-US" sz="1000"/>
          </a:p>
          <a:p>
            <a:pPr marL="171450" indent="-171450">
              <a:buFont typeface="Arial" panose="020B0704020202020204" pitchFamily="34" charset="0"/>
              <a:buChar char="•"/>
            </a:pPr>
            <a:r>
              <a:rPr lang="zh-CN" altLang="en-US" sz="1000"/>
              <a:t>R-squared ranges from 0 to 1, where 0 indicates that the model does not explain any variance and 1 indicates a perfect fit.</a:t>
            </a:r>
            <a:endParaRPr lang="zh-CN" altLang="en-US" sz="1000"/>
          </a:p>
          <a:p>
            <a:pPr marL="171450" indent="-171450">
              <a:buFont typeface="Arial" panose="020B0704020202020204" pitchFamily="34" charset="0"/>
              <a:buChar char="•"/>
            </a:pPr>
            <a:r>
              <a:rPr lang="zh-CN" altLang="en-US" sz="1000"/>
              <a:t>R-squared provides a measure of how well the model fits the data relative to a simple average.</a:t>
            </a:r>
            <a:endParaRPr lang="zh-CN" altLang="en-US" sz="1000"/>
          </a:p>
          <a:p>
            <a:pPr marL="171450" indent="-171450">
              <a:buFont typeface="Arial" panose="020B0704020202020204" pitchFamily="34" charset="0"/>
              <a:buChar char="•"/>
            </a:pPr>
            <a:r>
              <a:rPr lang="zh-CN" altLang="en-US" sz="1000"/>
              <a:t>However, R-squared may not be suitable for comparing models with different numbers of predictors.</a:t>
            </a:r>
            <a:endParaRPr lang="zh-CN" altLang="en-US" sz="1000"/>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3.  Machine Learning: Predicting Trade Flows </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pic>
        <p:nvPicPr>
          <p:cNvPr id="4" name="图片 3"/>
          <p:cNvPicPr>
            <a:picLocks noChangeAspect="1"/>
          </p:cNvPicPr>
          <p:nvPr/>
        </p:nvPicPr>
        <p:blipFill>
          <a:blip r:embed="rId2"/>
          <a:stretch>
            <a:fillRect/>
          </a:stretch>
        </p:blipFill>
        <p:spPr>
          <a:xfrm>
            <a:off x="1838325" y="1136015"/>
            <a:ext cx="8736965" cy="3945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063625" y="1201420"/>
            <a:ext cx="10624820" cy="2680335"/>
          </a:xfrm>
          <a:prstGeom prst="rect">
            <a:avLst/>
          </a:prstGeom>
          <a:ln>
            <a:solidFill>
              <a:schemeClr val="tx1"/>
            </a:solidFill>
            <a:prstDash val="dash"/>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4.  Which commodity sectors is distance most important in terms of exporting</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mc:AlternateContent xmlns:mc="http://schemas.openxmlformats.org/markup-compatibility/2006">
        <mc:Choice xmlns:a14="http://schemas.microsoft.com/office/drawing/2010/main" Requires="a14">
          <p:sp>
            <p:nvSpPr>
              <p:cNvPr id="7" name="文本框 6"/>
              <p:cNvSpPr txBox="1"/>
              <p:nvPr/>
            </p:nvSpPr>
            <p:spPr>
              <a:xfrm>
                <a:off x="1407732" y="1239457"/>
                <a:ext cx="8375650" cy="42608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1600" i="1">
                              <a:latin typeface="DejaVu Math TeX Gyre" panose="02000503000000000000" charset="0"/>
                              <a:cs typeface="DejaVu Math TeX Gyre" panose="02000503000000000000" charset="0"/>
                            </a:rPr>
                          </m:ctrlPr>
                        </m:sSubPr>
                        <m:e>
                          <m:r>
                            <a:rPr lang="en-US" altLang="zh-CN" sz="1600" i="1">
                              <a:latin typeface="DejaVu Math TeX Gyre" panose="02000503000000000000" charset="0"/>
                              <a:cs typeface="DejaVu Math TeX Gyre" panose="02000503000000000000" charset="0"/>
                            </a:rPr>
                            <m:t>𝐸𝑥𝑝𝑜𝑟𝑡</m:t>
                          </m:r>
                          <m:r>
                            <a:rPr lang="en-US" altLang="zh-CN" sz="1600" i="1">
                              <a:latin typeface="DejaVu Math TeX Gyre" panose="02000503000000000000" charset="0"/>
                              <a:ea typeface="宋体" charset="0"/>
                              <a:cs typeface="DejaVu Math TeX Gyre" panose="02000503000000000000" charset="0"/>
                            </a:rPr>
                            <m:t> </m:t>
                          </m:r>
                          <m:r>
                            <a:rPr lang="en-US" altLang="zh-CN" sz="1600" i="1">
                              <a:latin typeface="DejaVu Math TeX Gyre" panose="02000503000000000000" charset="0"/>
                              <a:cs typeface="DejaVu Math TeX Gyre" panose="02000503000000000000" charset="0"/>
                            </a:rPr>
                            <m:t>𝑉𝑎𝑙𝑢𝑒</m:t>
                          </m:r>
                        </m:e>
                        <m:sub>
                          <m:r>
                            <a:rPr lang="en-US" altLang="zh-CN" sz="1600" i="1">
                              <a:latin typeface="DejaVu Math TeX Gyre" panose="02000503000000000000" charset="0"/>
                              <a:cs typeface="DejaVu Math TeX Gyre" panose="02000503000000000000" charset="0"/>
                            </a:rPr>
                            <m:t>𝑖𝑗𝑘</m:t>
                          </m:r>
                        </m:sub>
                      </m:sSub>
                      <m:r>
                        <a:rPr lang="en-US" altLang="zh-CN" sz="1600" i="1">
                          <a:latin typeface="DejaVu Math TeX Gyre" panose="02000503000000000000" charset="0"/>
                          <a:ea typeface="宋体" charset="0"/>
                          <a:cs typeface="DejaVu Math TeX Gyre" panose="02000503000000000000" charset="0"/>
                        </a:rPr>
                        <m:t>=</m:t>
                      </m:r>
                      <m:r>
                        <a:rPr lang="en-US" altLang="zh-CN" sz="1600" i="1">
                          <a:latin typeface="DejaVu Math TeX Gyre" panose="02000503000000000000" charset="0"/>
                          <a:ea typeface="宋体" charset="0"/>
                          <a:cs typeface="DejaVu Math TeX Gyre" panose="02000503000000000000" charset="0"/>
                        </a:rPr>
                        <m:t>𝛼</m:t>
                      </m:r>
                      <m:r>
                        <a:rPr lang="en-US" altLang="zh-CN" sz="1600" i="1">
                          <a:latin typeface="DejaVu Math TeX Gyre" panose="02000503000000000000" charset="0"/>
                          <a:ea typeface="宋体" charset="0"/>
                          <a:cs typeface="DejaVu Math TeX Gyre" panose="02000503000000000000" charset="0"/>
                        </a:rPr>
                        <m:t>+</m:t>
                      </m:r>
                      <m:sSub>
                        <m:sSubPr>
                          <m:ctrlPr>
                            <a:rPr lang="en-US" altLang="zh-CN" sz="1600" i="1">
                              <a:latin typeface="DejaVu Math TeX Gyre" panose="02000503000000000000" charset="0"/>
                              <a:cs typeface="DejaVu Math TeX Gyre" panose="02000503000000000000" charset="0"/>
                            </a:rPr>
                          </m:ctrlPr>
                        </m:sSubPr>
                        <m:e>
                          <m:sSub>
                            <m:sSubPr>
                              <m:ctrlPr>
                                <a:rPr lang="en-US" altLang="zh-CN" sz="1600" i="1">
                                  <a:latin typeface="DejaVu Math TeX Gyre" panose="02000503000000000000" charset="0"/>
                                  <a:cs typeface="DejaVu Math TeX Gyre" panose="02000503000000000000" charset="0"/>
                                </a:rPr>
                              </m:ctrlPr>
                            </m:sSubPr>
                            <m:e>
                              <m:r>
                                <a:rPr lang="en-US" altLang="zh-CN" sz="1600" i="1">
                                  <a:latin typeface="DejaVu Math TeX Gyre" panose="02000503000000000000" charset="0"/>
                                  <a:ea typeface="宋体" charset="0"/>
                                  <a:cs typeface="DejaVu Math TeX Gyre" panose="02000503000000000000" charset="0"/>
                                </a:rPr>
                                <m:t>𝛽</m:t>
                              </m:r>
                            </m:e>
                            <m:sub>
                              <m:r>
                                <a:rPr lang="en-US" altLang="zh-CN" sz="1600" i="1">
                                  <a:latin typeface="DejaVu Math TeX Gyre" panose="02000503000000000000" charset="0"/>
                                  <a:ea typeface="宋体" charset="0"/>
                                  <a:cs typeface="DejaVu Math TeX Gyre" panose="02000503000000000000" charset="0"/>
                                </a:rPr>
                                <m:t>1</m:t>
                              </m:r>
                            </m:sub>
                          </m:sSub>
                          <m:r>
                            <a:rPr lang="en-US" altLang="zh-CN" sz="1600" i="1">
                              <a:latin typeface="DejaVu Math TeX Gyre" panose="02000503000000000000" charset="0"/>
                              <a:cs typeface="DejaVu Math TeX Gyre" panose="02000503000000000000" charset="0"/>
                            </a:rPr>
                            <m:t>𝐷𝑖𝑠𝑡𝑎𝑛𝑐𝑒</m:t>
                          </m:r>
                        </m:e>
                        <m:sub>
                          <m:r>
                            <a:rPr lang="en-US" altLang="zh-CN" sz="1600" i="1">
                              <a:latin typeface="DejaVu Math TeX Gyre" panose="02000503000000000000" charset="0"/>
                              <a:cs typeface="DejaVu Math TeX Gyre" panose="02000503000000000000" charset="0"/>
                            </a:rPr>
                            <m:t>𝑖𝑗</m:t>
                          </m:r>
                        </m:sub>
                      </m:sSub>
                      <m:r>
                        <a:rPr lang="en-US" altLang="zh-CN" sz="1600" i="1">
                          <a:latin typeface="DejaVu Math TeX Gyre" panose="02000503000000000000" charset="0"/>
                          <a:ea typeface="宋体" charset="0"/>
                          <a:cs typeface="DejaVu Math TeX Gyre" panose="02000503000000000000" charset="0"/>
                        </a:rPr>
                        <m:t>+</m:t>
                      </m:r>
                      <m:nary>
                        <m:naryPr>
                          <m:chr m:val="∑"/>
                          <m:limLoc m:val="subSup"/>
                          <m:ctrlPr>
                            <a:rPr lang="en-US" altLang="zh-CN" sz="1600" i="1">
                              <a:latin typeface="DejaVu Math TeX Gyre" panose="02000503000000000000" charset="0"/>
                              <a:cs typeface="DejaVu Math TeX Gyre" panose="02000503000000000000" charset="0"/>
                            </a:rPr>
                          </m:ctrlPr>
                        </m:naryPr>
                        <m:sub>
                          <m:r>
                            <a:rPr lang="en-US" altLang="zh-CN" sz="1600" i="1">
                              <a:latin typeface="DejaVu Math TeX Gyre" panose="02000503000000000000" charset="0"/>
                              <a:cs typeface="DejaVu Math TeX Gyre" panose="02000503000000000000" charset="0"/>
                            </a:rPr>
                            <m:t>𝑘</m:t>
                          </m:r>
                          <m:r>
                            <a:rPr lang="en-US" altLang="zh-CN" sz="1600" i="1">
                              <a:latin typeface="DejaVu Math TeX Gyre" panose="02000503000000000000" charset="0"/>
                              <a:ea typeface="宋体" charset="0"/>
                              <a:cs typeface="DejaVu Math TeX Gyre" panose="02000503000000000000" charset="0"/>
                            </a:rPr>
                            <m:t>=</m:t>
                          </m:r>
                          <m:r>
                            <a:rPr lang="en-US" altLang="zh-CN" sz="1600" i="1">
                              <a:latin typeface="DejaVu Math TeX Gyre" panose="02000503000000000000" charset="0"/>
                              <a:ea typeface="宋体" charset="0"/>
                              <a:cs typeface="DejaVu Math TeX Gyre" panose="02000503000000000000" charset="0"/>
                            </a:rPr>
                            <m:t>1</m:t>
                          </m:r>
                        </m:sub>
                        <m:sup>
                          <m:r>
                            <a:rPr lang="en-US" altLang="zh-CN" sz="1600" i="1">
                              <a:latin typeface="DejaVu Math TeX Gyre" panose="02000503000000000000" charset="0"/>
                              <a:cs typeface="DejaVu Math TeX Gyre" panose="02000503000000000000" charset="0"/>
                            </a:rPr>
                            <m:t>𝐾</m:t>
                          </m:r>
                        </m:sup>
                        <m:e>
                          <m:sSub>
                            <m:sSubPr>
                              <m:ctrlPr>
                                <a:rPr lang="en-US" altLang="zh-CN" sz="1600" i="1">
                                  <a:latin typeface="DejaVu Math TeX Gyre" panose="02000503000000000000" charset="0"/>
                                  <a:cs typeface="DejaVu Math TeX Gyre" panose="02000503000000000000" charset="0"/>
                                </a:rPr>
                              </m:ctrlPr>
                            </m:sSubPr>
                            <m:e>
                              <m:r>
                                <a:rPr lang="en-US" altLang="zh-CN" sz="1600" i="1">
                                  <a:latin typeface="DejaVu Math TeX Gyre" panose="02000503000000000000" charset="0"/>
                                  <a:ea typeface="宋体" charset="0"/>
                                  <a:cs typeface="DejaVu Math TeX Gyre" panose="02000503000000000000" charset="0"/>
                                </a:rPr>
                                <m:t>𝛿</m:t>
                              </m:r>
                            </m:e>
                            <m:sub>
                              <m:r>
                                <a:rPr lang="en-US" altLang="zh-CN" sz="1600" i="1">
                                  <a:latin typeface="DejaVu Math TeX Gyre" panose="02000503000000000000" charset="0"/>
                                  <a:cs typeface="DejaVu Math TeX Gyre" panose="02000503000000000000" charset="0"/>
                                </a:rPr>
                                <m:t>𝑘</m:t>
                              </m:r>
                            </m:sub>
                          </m:sSub>
                        </m:e>
                      </m:nary>
                      <m:r>
                        <a:rPr lang="en-US" altLang="zh-CN" sz="1600" i="1">
                          <a:latin typeface="DejaVu Math TeX Gyre" panose="02000503000000000000" charset="0"/>
                          <a:ea typeface="宋体" charset="0"/>
                          <a:cs typeface="DejaVu Math TeX Gyre" panose="02000503000000000000" charset="0"/>
                        </a:rPr>
                        <m:t>(</m:t>
                      </m:r>
                      <m:sSub>
                        <m:sSubPr>
                          <m:ctrlPr>
                            <a:rPr lang="en-US" altLang="zh-CN" sz="1600" i="1">
                              <a:latin typeface="DejaVu Math TeX Gyre" panose="02000503000000000000" charset="0"/>
                              <a:cs typeface="DejaVu Math TeX Gyre" panose="02000503000000000000" charset="0"/>
                            </a:rPr>
                          </m:ctrlPr>
                        </m:sSubPr>
                        <m:e>
                          <m:r>
                            <a:rPr lang="en-US" altLang="zh-CN" sz="1600" i="1">
                              <a:latin typeface="DejaVu Math TeX Gyre" panose="02000503000000000000" charset="0"/>
                              <a:cs typeface="DejaVu Math TeX Gyre" panose="02000503000000000000" charset="0"/>
                            </a:rPr>
                            <m:t>𝐷𝑖𝑠𝑡𝑎𝑛𝑐𝑒</m:t>
                          </m:r>
                        </m:e>
                        <m:sub>
                          <m:r>
                            <a:rPr lang="en-US" altLang="zh-CN" sz="1600" i="1">
                              <a:latin typeface="DejaVu Math TeX Gyre" panose="02000503000000000000" charset="0"/>
                              <a:cs typeface="DejaVu Math TeX Gyre" panose="02000503000000000000" charset="0"/>
                            </a:rPr>
                            <m:t>𝑖𝑗</m:t>
                          </m:r>
                        </m:sub>
                      </m:sSub>
                      <m:r>
                        <a:rPr lang="zh-CN" altLang="en-US" sz="1600" i="1">
                          <a:latin typeface="DejaVu Math TeX Gyre" panose="02000503000000000000" charset="0"/>
                          <a:cs typeface="DejaVu Math TeX Gyre" panose="02000503000000000000" charset="0"/>
                        </a:rPr>
                        <m:t>×</m:t>
                      </m:r>
                      <m:sSub>
                        <m:sSubPr>
                          <m:ctrlPr>
                            <a:rPr lang="zh-CN" altLang="en-US" sz="1600" i="1">
                              <a:latin typeface="DejaVu Math TeX Gyre" panose="02000503000000000000" charset="0"/>
                              <a:cs typeface="DejaVu Math TeX Gyre" panose="02000503000000000000" charset="0"/>
                            </a:rPr>
                          </m:ctrlPr>
                        </m:sSubPr>
                        <m:e>
                          <m:r>
                            <a:rPr lang="en-US" altLang="zh-CN" sz="1600" i="1">
                              <a:latin typeface="DejaVu Math TeX Gyre" panose="02000503000000000000" charset="0"/>
                              <a:cs typeface="DejaVu Math TeX Gyre" panose="02000503000000000000" charset="0"/>
                            </a:rPr>
                            <m:t>𝑆𝑒𝑐𝑡𝑜𝑟</m:t>
                          </m:r>
                        </m:e>
                        <m:sub>
                          <m:r>
                            <a:rPr lang="en-US" altLang="zh-CN" sz="1600" i="1">
                              <a:latin typeface="DejaVu Math TeX Gyre" panose="02000503000000000000" charset="0"/>
                              <a:cs typeface="DejaVu Math TeX Gyre" panose="02000503000000000000" charset="0"/>
                            </a:rPr>
                            <m:t>𝑘</m:t>
                          </m:r>
                        </m:sub>
                      </m:sSub>
                      <m:r>
                        <a:rPr lang="en-US" altLang="zh-CN" sz="1600" i="1">
                          <a:latin typeface="DejaVu Math TeX Gyre" panose="02000503000000000000" charset="0"/>
                          <a:ea typeface="宋体" charset="0"/>
                          <a:cs typeface="DejaVu Math TeX Gyre" panose="02000503000000000000" charset="0"/>
                        </a:rPr>
                        <m:t>)+</m:t>
                      </m:r>
                      <m:sSub>
                        <m:sSubPr>
                          <m:ctrlPr>
                            <a:rPr lang="en-US" altLang="zh-CN" sz="1600" i="1">
                              <a:latin typeface="DejaVu Math TeX Gyre" panose="02000503000000000000" charset="0"/>
                              <a:cs typeface="DejaVu Math TeX Gyre" panose="02000503000000000000" charset="0"/>
                            </a:rPr>
                          </m:ctrlPr>
                        </m:sSubPr>
                        <m:e>
                          <m:r>
                            <a:rPr lang="en-US" altLang="zh-CN" sz="1600" i="1">
                              <a:latin typeface="DejaVu Math TeX Gyre" panose="02000503000000000000" charset="0"/>
                              <a:ea typeface="宋体" charset="0"/>
                              <a:cs typeface="DejaVu Math TeX Gyre" panose="02000503000000000000" charset="0"/>
                            </a:rPr>
                            <m:t>𝜖</m:t>
                          </m:r>
                        </m:e>
                        <m:sub>
                          <m:r>
                            <a:rPr lang="en-US" altLang="zh-CN" sz="1600" i="1">
                              <a:latin typeface="DejaVu Math TeX Gyre" panose="02000503000000000000" charset="0"/>
                              <a:cs typeface="DejaVu Math TeX Gyre" panose="02000503000000000000" charset="0"/>
                            </a:rPr>
                            <m:t>𝑖𝑗𝑘</m:t>
                          </m:r>
                        </m:sub>
                      </m:sSub>
                    </m:oMath>
                  </m:oMathPara>
                </a14:m>
                <a:endParaRPr lang="zh-CN" altLang="en-US" sz="1600" i="1">
                  <a:latin typeface="Arial Regular" panose="020B0704020202020204" charset="0"/>
                  <a:cs typeface="Arial Regular" panose="020B070402020202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1407732" y="1239457"/>
                <a:ext cx="8375650" cy="426085"/>
              </a:xfrm>
              <a:prstGeom prst="rect">
                <a:avLst/>
              </a:prstGeom>
              <a:blipFill rotWithShape="1">
                <a:blip r:embed="rId2"/>
                <a:stretch>
                  <a:fillRect l="-7" t="-134" r="7" b="1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666812" y="1816100"/>
                <a:ext cx="2689225" cy="31559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sz="1400" i="1">
                              <a:latin typeface="DejaVu Math TeX Gyre" panose="02000503000000000000" charset="0"/>
                              <a:cs typeface="DejaVu Math TeX Gyre" panose="02000503000000000000" charset="0"/>
                            </a:rPr>
                          </m:ctrlPr>
                        </m:sSubPr>
                        <m:e>
                          <m:r>
                            <a:rPr lang="en-US" altLang="zh-CN" sz="1400" i="1">
                              <a:latin typeface="DejaVu Math TeX Gyre" panose="02000503000000000000" charset="0"/>
                              <a:cs typeface="DejaVu Math TeX Gyre" panose="02000503000000000000" charset="0"/>
                            </a:rPr>
                            <m:t>𝐸𝑥𝑝𝑜𝑟𝑡</m:t>
                          </m:r>
                          <m:r>
                            <a:rPr lang="en-US" altLang="zh-CN" sz="1400" i="1">
                              <a:latin typeface="DejaVu Math TeX Gyre" panose="02000503000000000000" charset="0"/>
                              <a:ea typeface="宋体" charset="0"/>
                              <a:cs typeface="DejaVu Math TeX Gyre" panose="02000503000000000000" charset="0"/>
                            </a:rPr>
                            <m:t> </m:t>
                          </m:r>
                          <m:r>
                            <a:rPr lang="en-US" altLang="zh-CN" sz="1400" i="1">
                              <a:latin typeface="DejaVu Math TeX Gyre" panose="02000503000000000000" charset="0"/>
                              <a:cs typeface="DejaVu Math TeX Gyre" panose="02000503000000000000" charset="0"/>
                            </a:rPr>
                            <m:t>𝑉𝑎𝑙𝑢𝑒</m:t>
                          </m:r>
                        </m:e>
                        <m:sub>
                          <m:r>
                            <a:rPr lang="en-US" altLang="zh-CN" sz="1400" i="1">
                              <a:latin typeface="DejaVu Math TeX Gyre" panose="02000503000000000000" charset="0"/>
                              <a:cs typeface="DejaVu Math TeX Gyre" panose="02000503000000000000" charset="0"/>
                            </a:rPr>
                            <m:t>𝑖𝑗𝑘</m:t>
                          </m:r>
                        </m:sub>
                      </m:sSub>
                      <m:r>
                        <a:rPr lang="en-US" altLang="zh-CN" sz="1400" i="1">
                          <a:latin typeface="DejaVu Math TeX Gyre" panose="02000503000000000000" charset="0"/>
                          <a:ea typeface="宋体" charset="0"/>
                          <a:cs typeface="DejaVu Math TeX Gyre" panose="02000503000000000000" charset="0"/>
                        </a:rPr>
                        <m:t>：</m:t>
                      </m:r>
                    </m:oMath>
                  </m:oMathPara>
                </a14:m>
                <a:endParaRPr lang="en-US" altLang="zh-CN" sz="1400" i="1">
                  <a:latin typeface="Arial Regular" panose="020B0704020202020204" charset="0"/>
                  <a:cs typeface="Arial Regular" panose="020B070402020202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1666812" y="1816100"/>
                <a:ext cx="2689225" cy="315595"/>
              </a:xfrm>
              <a:prstGeom prst="rect">
                <a:avLst/>
              </a:prstGeom>
              <a:blipFill rotWithShape="1">
                <a:blip r:embed="rId3"/>
                <a:stretch>
                  <a:fillRect l="-21" r="21"/>
                </a:stretch>
              </a:blipFill>
            </p:spPr>
            <p:txBody>
              <a:bodyPr/>
              <a:lstStyle/>
              <a:p>
                <a:r>
                  <a:rPr lang="zh-CN" altLang="en-US">
                    <a:noFill/>
                  </a:rPr>
                  <a:t> </a:t>
                </a:r>
              </a:p>
            </p:txBody>
          </p:sp>
        </mc:Fallback>
      </mc:AlternateContent>
      <p:sp>
        <p:nvSpPr>
          <p:cNvPr id="9" name="文本框 8"/>
          <p:cNvSpPr txBox="1"/>
          <p:nvPr/>
        </p:nvSpPr>
        <p:spPr>
          <a:xfrm>
            <a:off x="4050030" y="1796415"/>
            <a:ext cx="7303770" cy="337185"/>
          </a:xfrm>
          <a:prstGeom prst="rect">
            <a:avLst/>
          </a:prstGeom>
          <a:noFill/>
        </p:spPr>
        <p:txBody>
          <a:bodyPr wrap="square" rtlCol="0" anchor="t">
            <a:spAutoFit/>
          </a:bodyPr>
          <a:p>
            <a:r>
              <a:rPr lang="zh-CN" altLang="en-US" sz="1600">
                <a:latin typeface="Arial Regular" panose="020B0704020202020204" charset="0"/>
                <a:cs typeface="Arial Regular" panose="020B0704020202020204" charset="0"/>
              </a:rPr>
              <a:t>The export value of country i to country j in the commodity sector k</a:t>
            </a:r>
            <a:endParaRPr lang="zh-CN" altLang="en-US" sz="1600">
              <a:latin typeface="Arial Regular" panose="020B0704020202020204" charset="0"/>
              <a:cs typeface="Arial Regular" panose="020B0704020202020204" charset="0"/>
            </a:endParaRPr>
          </a:p>
        </p:txBody>
      </p:sp>
      <p:sp>
        <p:nvSpPr>
          <p:cNvPr id="10" name="文本框 9"/>
          <p:cNvSpPr txBox="1"/>
          <p:nvPr/>
        </p:nvSpPr>
        <p:spPr>
          <a:xfrm>
            <a:off x="4134485" y="2284730"/>
            <a:ext cx="6096000" cy="337185"/>
          </a:xfrm>
          <a:prstGeom prst="rect">
            <a:avLst/>
          </a:prstGeom>
          <a:noFill/>
        </p:spPr>
        <p:txBody>
          <a:bodyPr wrap="square" rtlCol="0" anchor="t">
            <a:spAutoFit/>
          </a:bodyPr>
          <a:p>
            <a:r>
              <a:rPr lang="zh-CN" altLang="en-US" sz="1600">
                <a:latin typeface="Arial Regular" panose="020B0704020202020204" charset="0"/>
                <a:cs typeface="Arial Regular" panose="020B0704020202020204" charset="0"/>
              </a:rPr>
              <a:t>The distance between country i and country j</a:t>
            </a:r>
            <a:endParaRPr lang="zh-CN" altLang="en-US" sz="1600">
              <a:latin typeface="Arial Regular" panose="020B0704020202020204" charset="0"/>
              <a:cs typeface="Arial Regular" panose="020B0704020202020204" charset="0"/>
            </a:endParaRPr>
          </a:p>
        </p:txBody>
      </p:sp>
      <mc:AlternateContent xmlns:mc="http://schemas.openxmlformats.org/markup-compatibility/2006">
        <mc:Choice xmlns:a14="http://schemas.microsoft.com/office/drawing/2010/main" Requires="a14">
          <p:sp>
            <p:nvSpPr>
              <p:cNvPr id="11" name="文本框 10"/>
              <p:cNvSpPr txBox="1"/>
              <p:nvPr/>
            </p:nvSpPr>
            <p:spPr>
              <a:xfrm>
                <a:off x="1807210" y="2313940"/>
                <a:ext cx="2327275" cy="31178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sz="1400" i="1">
                              <a:latin typeface="DejaVu Math TeX Gyre" panose="02000503000000000000" charset="0"/>
                              <a:cs typeface="DejaVu Math TeX Gyre" panose="02000503000000000000" charset="0"/>
                            </a:rPr>
                          </m:ctrlPr>
                        </m:sSubPr>
                        <m:e>
                          <m:r>
                            <a:rPr lang="en-US" altLang="zh-CN" sz="1400" i="1">
                              <a:latin typeface="DejaVu Math TeX Gyre" panose="02000503000000000000" charset="0"/>
                              <a:cs typeface="DejaVu Math TeX Gyre" panose="02000503000000000000" charset="0"/>
                            </a:rPr>
                            <m:t>𝐷𝑖𝑠𝑡𝑎𝑛𝑐𝑒</m:t>
                          </m:r>
                        </m:e>
                        <m:sub>
                          <m:r>
                            <a:rPr lang="en-US" altLang="zh-CN" sz="1400" i="1">
                              <a:latin typeface="DejaVu Math TeX Gyre" panose="02000503000000000000" charset="0"/>
                              <a:cs typeface="DejaVu Math TeX Gyre" panose="02000503000000000000" charset="0"/>
                            </a:rPr>
                            <m:t>𝑖𝑗</m:t>
                          </m:r>
                          <m:r>
                            <a:rPr lang="en-US" altLang="zh-CN" sz="1400" i="1">
                              <a:latin typeface="DejaVu Math TeX Gyre" panose="02000503000000000000" charset="0"/>
                              <a:cs typeface="DejaVu Math TeX Gyre" panose="02000503000000000000" charset="0"/>
                            </a:rPr>
                            <m:t>：</m:t>
                          </m:r>
                        </m:sub>
                      </m:sSub>
                    </m:oMath>
                  </m:oMathPara>
                </a14:m>
                <a:endParaRPr lang="en-US" altLang="zh-CN" sz="1400" i="1">
                  <a:latin typeface="Arial Regular" panose="020B0704020202020204" charset="0"/>
                  <a:cs typeface="Arial Regular" panose="020B070402020202020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1807210" y="2313940"/>
                <a:ext cx="2327275" cy="311785"/>
              </a:xfrm>
              <a:prstGeom prst="rect">
                <a:avLst/>
              </a:prstGeom>
              <a:blipFill rotWithShape="1">
                <a:blip r:embed="rId4"/>
                <a:stretch>
                  <a:fillRect/>
                </a:stretch>
              </a:blipFill>
            </p:spPr>
            <p:txBody>
              <a:bodyPr/>
              <a:lstStyle/>
              <a:p>
                <a:r>
                  <a:rPr lang="zh-CN" altLang="en-US">
                    <a:noFill/>
                  </a:rPr>
                  <a:t> </a:t>
                </a:r>
              </a:p>
            </p:txBody>
          </p:sp>
        </mc:Fallback>
      </mc:AlternateContent>
      <p:sp>
        <p:nvSpPr>
          <p:cNvPr id="12" name="文本框 11"/>
          <p:cNvSpPr txBox="1"/>
          <p:nvPr/>
        </p:nvSpPr>
        <p:spPr>
          <a:xfrm>
            <a:off x="4134485" y="2743200"/>
            <a:ext cx="6096000" cy="337185"/>
          </a:xfrm>
          <a:prstGeom prst="rect">
            <a:avLst/>
          </a:prstGeom>
          <a:noFill/>
        </p:spPr>
        <p:txBody>
          <a:bodyPr wrap="square" rtlCol="0" anchor="t">
            <a:spAutoFit/>
          </a:bodyPr>
          <a:p>
            <a:r>
              <a:rPr lang="zh-CN" altLang="en-US" sz="1600">
                <a:latin typeface="Arial Regular" panose="020B0704020202020204" charset="0"/>
                <a:cs typeface="Arial Regular" panose="020B0704020202020204" charset="0"/>
              </a:rPr>
              <a:t>Dummy variable</a:t>
            </a:r>
            <a:r>
              <a:rPr lang="en-US" altLang="zh-CN" sz="1600">
                <a:latin typeface="Arial Regular" panose="020B0704020202020204" charset="0"/>
                <a:cs typeface="Arial Regular" panose="020B0704020202020204" charset="0"/>
              </a:rPr>
              <a:t> </a:t>
            </a:r>
            <a:r>
              <a:rPr lang="zh-CN" altLang="en-US" sz="1600">
                <a:latin typeface="Arial Regular" panose="020B0704020202020204" charset="0"/>
                <a:cs typeface="Arial Regular" panose="020B0704020202020204" charset="0"/>
              </a:rPr>
              <a:t>in the commodity department</a:t>
            </a:r>
            <a:endParaRPr lang="zh-CN" altLang="en-US" sz="1600">
              <a:latin typeface="Arial Regular" panose="020B0704020202020204" charset="0"/>
              <a:cs typeface="Arial Regular" panose="020B0704020202020204" charset="0"/>
            </a:endParaRPr>
          </a:p>
        </p:txBody>
      </p:sp>
      <mc:AlternateContent xmlns:mc="http://schemas.openxmlformats.org/markup-compatibility/2006">
        <mc:Choice xmlns:a14="http://schemas.microsoft.com/office/drawing/2010/main" Requires="a14">
          <p:sp>
            <p:nvSpPr>
              <p:cNvPr id="13" name="文本框 12"/>
              <p:cNvSpPr txBox="1"/>
              <p:nvPr/>
            </p:nvSpPr>
            <p:spPr>
              <a:xfrm>
                <a:off x="1696720" y="2743200"/>
                <a:ext cx="2437765" cy="306705"/>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zh-CN" altLang="en-US" sz="1400" i="1">
                              <a:latin typeface="DejaVu Math TeX Gyre" panose="02000503000000000000" charset="0"/>
                              <a:cs typeface="DejaVu Math TeX Gyre" panose="02000503000000000000" charset="0"/>
                            </a:rPr>
                          </m:ctrlPr>
                        </m:sSubPr>
                        <m:e>
                          <m:r>
                            <a:rPr lang="en-US" altLang="zh-CN" sz="1400" i="1">
                              <a:latin typeface="DejaVu Math TeX Gyre" panose="02000503000000000000" charset="0"/>
                              <a:cs typeface="DejaVu Math TeX Gyre" panose="02000503000000000000" charset="0"/>
                            </a:rPr>
                            <m:t>𝑆𝑒𝑐𝑡𝑜𝑟</m:t>
                          </m:r>
                        </m:e>
                        <m:sub>
                          <m:r>
                            <a:rPr lang="en-US" altLang="zh-CN" sz="1400" i="1">
                              <a:latin typeface="DejaVu Math TeX Gyre" panose="02000503000000000000" charset="0"/>
                              <a:cs typeface="DejaVu Math TeX Gyre" panose="02000503000000000000" charset="0"/>
                            </a:rPr>
                            <m:t>𝑘</m:t>
                          </m:r>
                        </m:sub>
                      </m:sSub>
                      <m:r>
                        <a:rPr lang="en-US" altLang="zh-CN" sz="1400" i="1">
                          <a:latin typeface="DejaVu Math TeX Gyre" panose="02000503000000000000" charset="0"/>
                          <a:cs typeface="DejaVu Math TeX Gyre" panose="02000503000000000000" charset="0"/>
                        </a:rPr>
                        <m:t>：</m:t>
                      </m:r>
                    </m:oMath>
                  </m:oMathPara>
                </a14:m>
                <a:endParaRPr lang="en-US" altLang="zh-CN" sz="1400" i="1">
                  <a:latin typeface="Arial Regular" panose="020B0704020202020204" charset="0"/>
                  <a:cs typeface="Arial Regular" panose="020B070402020202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1696720" y="2743200"/>
                <a:ext cx="2437765" cy="306705"/>
              </a:xfrm>
              <a:prstGeom prst="rect">
                <a:avLst/>
              </a:prstGeom>
              <a:blipFill rotWithShape="1">
                <a:blip r:embed="rId5"/>
                <a:stretch>
                  <a:fillRect/>
                </a:stretch>
              </a:blipFill>
            </p:spPr>
            <p:txBody>
              <a:bodyPr/>
              <a:lstStyle/>
              <a:p>
                <a:r>
                  <a:rPr lang="zh-CN" altLang="en-US">
                    <a:noFill/>
                  </a:rPr>
                  <a:t> </a:t>
                </a:r>
              </a:p>
            </p:txBody>
          </p:sp>
        </mc:Fallback>
      </mc:AlternateContent>
      <p:sp>
        <p:nvSpPr>
          <p:cNvPr id="14" name="文本框 13"/>
          <p:cNvSpPr txBox="1"/>
          <p:nvPr/>
        </p:nvSpPr>
        <p:spPr>
          <a:xfrm>
            <a:off x="4134485" y="3166745"/>
            <a:ext cx="7303770" cy="583565"/>
          </a:xfrm>
          <a:prstGeom prst="rect">
            <a:avLst/>
          </a:prstGeom>
          <a:noFill/>
        </p:spPr>
        <p:txBody>
          <a:bodyPr wrap="square" rtlCol="0" anchor="t">
            <a:spAutoFit/>
          </a:bodyPr>
          <a:p>
            <a:r>
              <a:rPr lang="zh-CN" altLang="en-US" sz="1600">
                <a:solidFill>
                  <a:srgbClr val="FF0000"/>
                </a:solidFill>
                <a:latin typeface="Arial Regular" panose="020B0704020202020204" charset="0"/>
                <a:cs typeface="Arial Regular" panose="020B0704020202020204" charset="0"/>
              </a:rPr>
              <a:t>Key interaction term</a:t>
            </a:r>
            <a:r>
              <a:rPr lang="zh-CN" altLang="en-US" sz="1600">
                <a:latin typeface="Arial Regular" panose="020B0704020202020204" charset="0"/>
                <a:cs typeface="Arial Regular" panose="020B0704020202020204" charset="0"/>
              </a:rPr>
              <a:t>: the moderating effect of distance on the export value of different commodity sectors</a:t>
            </a:r>
            <a:endParaRPr lang="zh-CN" altLang="en-US" sz="1600">
              <a:latin typeface="Arial Regular" panose="020B0704020202020204" charset="0"/>
              <a:cs typeface="Arial Regular" panose="020B0704020202020204" charset="0"/>
            </a:endParaRPr>
          </a:p>
        </p:txBody>
      </p:sp>
      <mc:AlternateContent xmlns:mc="http://schemas.openxmlformats.org/markup-compatibility/2006">
        <mc:Choice xmlns:a14="http://schemas.microsoft.com/office/drawing/2010/main" Requires="a14">
          <p:sp>
            <p:nvSpPr>
              <p:cNvPr id="15" name="文本框 14"/>
              <p:cNvSpPr txBox="1"/>
              <p:nvPr/>
            </p:nvSpPr>
            <p:spPr>
              <a:xfrm>
                <a:off x="1082675" y="3272790"/>
                <a:ext cx="3514725" cy="312420"/>
              </a:xfrm>
              <a:prstGeom prst="rect">
                <a:avLst/>
              </a:prstGeom>
              <a:noFill/>
            </p:spPr>
            <p:txBody>
              <a:bodyPr wrap="square" rtlCol="0" anchor="t">
                <a:spAutoFit/>
              </a:bodyPr>
              <a:p>
                <a14:m>
                  <m:oMathPara xmlns:m="http://schemas.openxmlformats.org/officeDocument/2006/math">
                    <m:oMathParaPr>
                      <m:jc m:val="centerGroup"/>
                    </m:oMathParaPr>
                    <m:oMath xmlns:m="http://schemas.openxmlformats.org/officeDocument/2006/math">
                      <m:sSub>
                        <m:sSubPr>
                          <m:ctrlPr>
                            <a:rPr lang="en-US" altLang="zh-CN" sz="1400" i="1">
                              <a:latin typeface="DejaVu Math TeX Gyre" panose="02000503000000000000" charset="0"/>
                              <a:cs typeface="DejaVu Math TeX Gyre" panose="02000503000000000000" charset="0"/>
                            </a:rPr>
                          </m:ctrlPr>
                        </m:sSubPr>
                        <m:e>
                          <m:r>
                            <a:rPr lang="en-US" altLang="zh-CN" sz="1400" i="1">
                              <a:latin typeface="DejaVu Math TeX Gyre" panose="02000503000000000000" charset="0"/>
                              <a:cs typeface="DejaVu Math TeX Gyre" panose="02000503000000000000" charset="0"/>
                            </a:rPr>
                            <m:t>𝐷𝑖𝑠𝑡𝑎𝑛𝑐𝑒</m:t>
                          </m:r>
                        </m:e>
                        <m:sub>
                          <m:r>
                            <a:rPr lang="en-US" altLang="zh-CN" sz="1400" i="1">
                              <a:latin typeface="DejaVu Math TeX Gyre" panose="02000503000000000000" charset="0"/>
                              <a:cs typeface="DejaVu Math TeX Gyre" panose="02000503000000000000" charset="0"/>
                            </a:rPr>
                            <m:t>𝑖𝑗</m:t>
                          </m:r>
                        </m:sub>
                      </m:sSub>
                      <m:r>
                        <a:rPr lang="zh-CN" altLang="en-US" sz="1400" i="1">
                          <a:latin typeface="DejaVu Math TeX Gyre" panose="02000503000000000000" charset="0"/>
                          <a:ea typeface="宋体" charset="0"/>
                          <a:cs typeface="DejaVu Math TeX Gyre" panose="02000503000000000000" charset="0"/>
                        </a:rPr>
                        <m:t>×</m:t>
                      </m:r>
                      <m:sSub>
                        <m:sSubPr>
                          <m:ctrlPr>
                            <a:rPr lang="zh-CN" altLang="en-US" sz="1400" i="1">
                              <a:latin typeface="DejaVu Math TeX Gyre" panose="02000503000000000000" charset="0"/>
                              <a:cs typeface="DejaVu Math TeX Gyre" panose="02000503000000000000" charset="0"/>
                            </a:rPr>
                          </m:ctrlPr>
                        </m:sSubPr>
                        <m:e>
                          <m:r>
                            <a:rPr lang="en-US" altLang="zh-CN" sz="1400" i="1">
                              <a:latin typeface="DejaVu Math TeX Gyre" panose="02000503000000000000" charset="0"/>
                              <a:cs typeface="DejaVu Math TeX Gyre" panose="02000503000000000000" charset="0"/>
                            </a:rPr>
                            <m:t>𝑆𝑒𝑐𝑡𝑜𝑟</m:t>
                          </m:r>
                        </m:e>
                        <m:sub>
                          <m:r>
                            <a:rPr lang="en-US" altLang="zh-CN" sz="1400" i="1">
                              <a:latin typeface="DejaVu Math TeX Gyre" panose="02000503000000000000" charset="0"/>
                              <a:cs typeface="DejaVu Math TeX Gyre" panose="02000503000000000000" charset="0"/>
                            </a:rPr>
                            <m:t>𝑘</m:t>
                          </m:r>
                        </m:sub>
                      </m:sSub>
                      <m:r>
                        <a:rPr lang="en-US" altLang="zh-CN" sz="1400" i="1">
                          <a:latin typeface="DejaVu Math TeX Gyre" panose="02000503000000000000" charset="0"/>
                          <a:cs typeface="DejaVu Math TeX Gyre" panose="02000503000000000000" charset="0"/>
                        </a:rPr>
                        <m:t>：</m:t>
                      </m:r>
                    </m:oMath>
                  </m:oMathPara>
                </a14:m>
                <a:endParaRPr lang="en-US" altLang="zh-CN" sz="1400" i="1">
                  <a:latin typeface="Arial Regular" panose="020B0704020202020204" charset="0"/>
                  <a:cs typeface="Arial Regular" panose="020B07040202020202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1082675" y="3272790"/>
                <a:ext cx="3514725" cy="312420"/>
              </a:xfrm>
              <a:prstGeom prst="rect">
                <a:avLst/>
              </a:prstGeom>
              <a:blipFill rotWithShape="1">
                <a:blip r:embed="rId6"/>
                <a:stretch>
                  <a:fillRect/>
                </a:stretch>
              </a:blipFill>
            </p:spPr>
            <p:txBody>
              <a:bodyPr/>
              <a:lstStyle/>
              <a:p>
                <a:r>
                  <a:rPr lang="zh-CN" altLang="en-US">
                    <a:noFill/>
                  </a:rPr>
                  <a:t> </a:t>
                </a:r>
              </a:p>
            </p:txBody>
          </p:sp>
        </mc:Fallback>
      </mc:AlternateContent>
      <p:sp>
        <p:nvSpPr>
          <p:cNvPr id="16" name="文本框 15"/>
          <p:cNvSpPr txBox="1"/>
          <p:nvPr/>
        </p:nvSpPr>
        <p:spPr>
          <a:xfrm>
            <a:off x="1407795" y="4515485"/>
            <a:ext cx="9632950" cy="1076325"/>
          </a:xfrm>
          <a:prstGeom prst="rect">
            <a:avLst/>
          </a:prstGeom>
          <a:noFill/>
        </p:spPr>
        <p:txBody>
          <a:bodyPr wrap="square" rtlCol="0" anchor="t">
            <a:spAutoFit/>
          </a:bodyPr>
          <a:p>
            <a:r>
              <a:rPr lang="zh-CN" altLang="en-US" sz="1600">
                <a:latin typeface="Arial Regular" panose="020B0704020202020204" charset="0"/>
                <a:cs typeface="Arial Regular" panose="020B0704020202020204" charset="0"/>
              </a:rPr>
              <a:t>Export data: The export value of each country to each commodity sector。</a:t>
            </a:r>
            <a:endParaRPr lang="zh-CN" altLang="en-US" sz="1600">
              <a:latin typeface="Arial Regular" panose="020B0704020202020204" charset="0"/>
              <a:cs typeface="Arial Regular" panose="020B0704020202020204" charset="0"/>
            </a:endParaRPr>
          </a:p>
          <a:p>
            <a:r>
              <a:rPr lang="zh-CN" altLang="en-US" sz="1600">
                <a:latin typeface="Arial Regular" panose="020B0704020202020204" charset="0"/>
                <a:cs typeface="Arial Regular" panose="020B0704020202020204" charset="0"/>
              </a:rPr>
              <a:t>Distance data: The geographical distance between exporting and importing countries</a:t>
            </a:r>
            <a:endParaRPr lang="zh-CN" altLang="en-US" sz="1600">
              <a:latin typeface="Arial Regular" panose="020B0704020202020204" charset="0"/>
              <a:cs typeface="Arial Regular" panose="020B0704020202020204" charset="0"/>
            </a:endParaRPr>
          </a:p>
          <a:p>
            <a:r>
              <a:rPr lang="zh-CN" altLang="en-US" sz="1600">
                <a:latin typeface="Arial Regular" panose="020B0704020202020204" charset="0"/>
                <a:cs typeface="Arial Regular" panose="020B0704020202020204" charset="0"/>
              </a:rPr>
              <a:t>Control variables: including economic indicators such as GDP and population, as well as possible other trade barriers (such as tariffs, language, cultural differences, etc.)</a:t>
            </a:r>
            <a:endParaRPr lang="zh-CN" altLang="en-US" sz="1600">
              <a:latin typeface="Arial Regular" panose="020B0704020202020204" charset="0"/>
              <a:cs typeface="Arial Regular" panose="020B0704020202020204" charset="0"/>
            </a:endParaRPr>
          </a:p>
        </p:txBody>
      </p:sp>
      <p:sp>
        <p:nvSpPr>
          <p:cNvPr id="18" name="文本框 17"/>
          <p:cNvSpPr txBox="1"/>
          <p:nvPr>
            <p:custDataLst>
              <p:tags r:id="rId7"/>
            </p:custDataLst>
          </p:nvPr>
        </p:nvSpPr>
        <p:spPr>
          <a:xfrm>
            <a:off x="172085" y="755650"/>
            <a:ext cx="7387590" cy="583565"/>
          </a:xfrm>
          <a:prstGeom prst="rect">
            <a:avLst/>
          </a:prstGeom>
          <a:noFill/>
        </p:spPr>
        <p:txBody>
          <a:bodyPr wrap="square" rtlCol="0" anchor="t">
            <a:noAutofit/>
          </a:bodyPr>
          <a:p>
            <a:r>
              <a:rPr lang="en-US" altLang="zh-CN" sz="2000" b="1">
                <a:latin typeface="Arial Bold" panose="020B0704020202020204" charset="0"/>
                <a:cs typeface="Arial Bold" panose="020B0704020202020204" charset="0"/>
              </a:rPr>
              <a:t>Regression model   -   </a:t>
            </a:r>
            <a:r>
              <a:rPr lang="en-US" altLang="zh-CN" sz="2000" b="1">
                <a:solidFill>
                  <a:srgbClr val="FF0000"/>
                </a:solidFill>
                <a:latin typeface="Arial Bold" panose="020B0704020202020204" charset="0"/>
                <a:cs typeface="Arial Bold" panose="020B0704020202020204" charset="0"/>
              </a:rPr>
              <a:t>Trade record level</a:t>
            </a:r>
            <a:endParaRPr lang="en-US" altLang="zh-CN" sz="2000" b="1">
              <a:solidFill>
                <a:srgbClr val="FF0000"/>
              </a:solidFill>
              <a:latin typeface="Arial Bold" panose="020B0704020202020204" charset="0"/>
              <a:cs typeface="Arial Bold" panose="020B0704020202020204" charset="0"/>
            </a:endParaRPr>
          </a:p>
        </p:txBody>
      </p:sp>
      <p:sp>
        <p:nvSpPr>
          <p:cNvPr id="20" name="文本框 19"/>
          <p:cNvSpPr txBox="1"/>
          <p:nvPr>
            <p:custDataLst>
              <p:tags r:id="rId8"/>
            </p:custDataLst>
          </p:nvPr>
        </p:nvSpPr>
        <p:spPr>
          <a:xfrm>
            <a:off x="516890" y="3912870"/>
            <a:ext cx="7387590" cy="583565"/>
          </a:xfrm>
          <a:prstGeom prst="rect">
            <a:avLst/>
          </a:prstGeom>
          <a:noFill/>
        </p:spPr>
        <p:txBody>
          <a:bodyPr wrap="square" rtlCol="0" anchor="t">
            <a:noAutofit/>
          </a:bodyPr>
          <a:p>
            <a:r>
              <a:rPr lang="zh-CN" altLang="en-US" sz="2000">
                <a:latin typeface="Arial Regular" panose="020B0704020202020204" charset="0"/>
                <a:cs typeface="Arial Regular" panose="020B0704020202020204" charset="0"/>
                <a:sym typeface="+mn-ea"/>
              </a:rPr>
              <a:t>Data </a:t>
            </a:r>
            <a:endParaRPr lang="en-US" altLang="zh-CN" sz="2000" b="1">
              <a:latin typeface="Arial Bold" panose="020B0704020202020204" charset="0"/>
              <a:cs typeface="Arial Bold" panose="020B0704020202020204" charset="0"/>
            </a:endParaRPr>
          </a:p>
        </p:txBody>
      </p:sp>
      <p:sp>
        <p:nvSpPr>
          <p:cNvPr id="23" name="矩形 22"/>
          <p:cNvSpPr/>
          <p:nvPr>
            <p:custDataLst>
              <p:tags r:id="rId9"/>
            </p:custDataLst>
          </p:nvPr>
        </p:nvSpPr>
        <p:spPr>
          <a:xfrm>
            <a:off x="911860" y="4478020"/>
            <a:ext cx="10624820" cy="1280160"/>
          </a:xfrm>
          <a:prstGeom prst="rect">
            <a:avLst/>
          </a:prstGeom>
          <a:ln>
            <a:solidFill>
              <a:schemeClr val="tx1"/>
            </a:solidFill>
            <a:prstDash val="dash"/>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1. Descriptive analysis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2" name="文本框 1"/>
          <p:cNvSpPr txBox="1"/>
          <p:nvPr/>
        </p:nvSpPr>
        <p:spPr>
          <a:xfrm>
            <a:off x="668655" y="1320165"/>
            <a:ext cx="3053080" cy="877570"/>
          </a:xfrm>
          <a:prstGeom prst="rect">
            <a:avLst/>
          </a:prstGeom>
          <a:noFill/>
        </p:spPr>
        <p:txBody>
          <a:bodyPr wrap="square" rtlCol="0">
            <a:noAutofit/>
          </a:bodyPr>
          <a:lstStyle/>
          <a:p>
            <a:pPr indent="0">
              <a:buFont typeface="Arial" panose="020B0704020202020204" pitchFamily="34" charset="0"/>
              <a:buNone/>
            </a:pPr>
            <a:r>
              <a:rPr lang="en-US" sz="1800">
                <a:solidFill>
                  <a:schemeClr val="dk1"/>
                </a:solidFill>
                <a:latin typeface="Arial Regular" panose="020B0704020202020204" charset="0"/>
                <a:cs typeface="Arial Regular" panose="020B0704020202020204" charset="0"/>
                <a:sym typeface="+mn-ea"/>
              </a:rPr>
              <a:t>Top 10 Countries:</a:t>
            </a:r>
            <a:endParaRPr lang="en-US" sz="1800">
              <a:solidFill>
                <a:schemeClr val="dk1"/>
              </a:solidFill>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r>
              <a:rPr lang="en-US" sz="1800">
                <a:solidFill>
                  <a:schemeClr val="dk1"/>
                </a:solidFill>
                <a:latin typeface="Arial Regular" panose="020B0704020202020204" charset="0"/>
                <a:cs typeface="Arial Regular" panose="020B0704020202020204" charset="0"/>
                <a:sym typeface="+mn-ea"/>
              </a:rPr>
              <a:t>Most trade partners</a:t>
            </a:r>
            <a:r>
              <a:rPr lang="zh-CN" altLang="en-US" sz="1800">
                <a:solidFill>
                  <a:schemeClr val="dk1"/>
                </a:solidFill>
                <a:latin typeface="Arial Regular" panose="020B0704020202020204" charset="0"/>
                <a:cs typeface="Arial Regular" panose="020B0704020202020204" charset="0"/>
                <a:sym typeface="+mn-ea"/>
              </a:rPr>
              <a:t>：</a:t>
            </a: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2000">
              <a:ea typeface="Arial Unicode MS" panose="020B0604020202020204" charset="-122"/>
              <a:sym typeface="+mn-ea"/>
            </a:endParaRPr>
          </a:p>
        </p:txBody>
      </p:sp>
      <p:sp>
        <p:nvSpPr>
          <p:cNvPr id="5" name="文本框 4"/>
          <p:cNvSpPr txBox="1"/>
          <p:nvPr>
            <p:custDataLst>
              <p:tags r:id="rId2"/>
            </p:custDataLst>
          </p:nvPr>
        </p:nvSpPr>
        <p:spPr>
          <a:xfrm>
            <a:off x="516255" y="894715"/>
            <a:ext cx="8681085" cy="398780"/>
          </a:xfrm>
          <a:prstGeom prst="rect">
            <a:avLst/>
          </a:prstGeom>
          <a:noFill/>
        </p:spPr>
        <p:txBody>
          <a:bodyPr wrap="square" rtlCol="0">
            <a:spAutoFit/>
          </a:bodyPr>
          <a:p>
            <a:r>
              <a:rPr kumimoji="1" lang="en-US" sz="2000" dirty="0">
                <a:latin typeface="Arial Black" panose="020B0A04020102020204" charset="0"/>
                <a:ea typeface="汉仪中黑KW" panose="00020600040101010101" charset="-122"/>
                <a:cs typeface="Arial Black" panose="020B0A04020102020204" charset="0"/>
              </a:rPr>
              <a:t>1.1 Trading partners</a:t>
            </a:r>
            <a:endParaRPr kumimoji="1" lang="en-US" sz="2000" dirty="0">
              <a:latin typeface="Arial Black" panose="020B0A04020102020204" charset="0"/>
              <a:ea typeface="汉仪中黑KW" panose="00020600040101010101" charset="-122"/>
              <a:cs typeface="Arial Black" panose="020B0A04020102020204" charset="0"/>
            </a:endParaRPr>
          </a:p>
        </p:txBody>
      </p:sp>
      <p:pic>
        <p:nvPicPr>
          <p:cNvPr id="6" name="图片 5"/>
          <p:cNvPicPr>
            <a:picLocks noChangeAspect="1"/>
          </p:cNvPicPr>
          <p:nvPr>
            <p:custDataLst>
              <p:tags r:id="rId3"/>
            </p:custDataLst>
          </p:nvPr>
        </p:nvPicPr>
        <p:blipFill>
          <a:blip r:embed="rId4"/>
          <a:stretch>
            <a:fillRect/>
          </a:stretch>
        </p:blipFill>
        <p:spPr>
          <a:xfrm>
            <a:off x="885825" y="1941830"/>
            <a:ext cx="4093210" cy="3107055"/>
          </a:xfrm>
          <a:prstGeom prst="rect">
            <a:avLst/>
          </a:prstGeom>
        </p:spPr>
      </p:pic>
      <p:sp>
        <p:nvSpPr>
          <p:cNvPr id="7" name="文本框 6"/>
          <p:cNvSpPr txBox="1"/>
          <p:nvPr>
            <p:custDataLst>
              <p:tags r:id="rId5"/>
            </p:custDataLst>
          </p:nvPr>
        </p:nvSpPr>
        <p:spPr>
          <a:xfrm>
            <a:off x="7338060" y="1217930"/>
            <a:ext cx="3053080" cy="877570"/>
          </a:xfrm>
          <a:prstGeom prst="rect">
            <a:avLst/>
          </a:prstGeom>
          <a:noFill/>
        </p:spPr>
        <p:txBody>
          <a:bodyPr wrap="square" rtlCol="0">
            <a:noAutofit/>
          </a:bodyPr>
          <a:p>
            <a:pPr indent="0">
              <a:buFont typeface="Arial" panose="020B0704020202020204" pitchFamily="34" charset="0"/>
              <a:buNone/>
            </a:pPr>
            <a:r>
              <a:rPr lang="en-US" sz="1800">
                <a:solidFill>
                  <a:schemeClr val="dk1"/>
                </a:solidFill>
                <a:latin typeface="Arial Regular" panose="020B0704020202020204" charset="0"/>
                <a:cs typeface="Arial Regular" panose="020B0704020202020204" charset="0"/>
                <a:sym typeface="+mn-ea"/>
              </a:rPr>
              <a:t>Bottom 10 Countries:</a:t>
            </a:r>
            <a:endParaRPr lang="en-US" sz="1800">
              <a:solidFill>
                <a:schemeClr val="dk1"/>
              </a:solidFill>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r>
              <a:rPr lang="en-US" sz="1800">
                <a:solidFill>
                  <a:schemeClr val="dk1"/>
                </a:solidFill>
                <a:latin typeface="Arial Regular" panose="020B0704020202020204" charset="0"/>
                <a:cs typeface="Arial Regular" panose="020B0704020202020204" charset="0"/>
                <a:sym typeface="+mn-ea"/>
              </a:rPr>
              <a:t>Fewest trade partners</a:t>
            </a:r>
            <a:r>
              <a:rPr lang="zh-CN" altLang="en-US" sz="1800">
                <a:solidFill>
                  <a:schemeClr val="dk1"/>
                </a:solidFill>
                <a:latin typeface="Arial Regular" panose="020B0704020202020204" charset="0"/>
                <a:cs typeface="Arial Regular" panose="020B0704020202020204" charset="0"/>
                <a:sym typeface="+mn-ea"/>
              </a:rPr>
              <a:t>：</a:t>
            </a: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2000">
              <a:ea typeface="Arial Unicode MS" panose="020B0604020202020204" charset="-122"/>
              <a:sym typeface="+mn-ea"/>
            </a:endParaRPr>
          </a:p>
        </p:txBody>
      </p:sp>
      <p:pic>
        <p:nvPicPr>
          <p:cNvPr id="8" name="图片 7"/>
          <p:cNvPicPr>
            <a:picLocks noChangeAspect="1"/>
          </p:cNvPicPr>
          <p:nvPr>
            <p:custDataLst>
              <p:tags r:id="rId6"/>
            </p:custDataLst>
          </p:nvPr>
        </p:nvPicPr>
        <p:blipFill>
          <a:blip r:embed="rId7"/>
          <a:stretch>
            <a:fillRect/>
          </a:stretch>
        </p:blipFill>
        <p:spPr>
          <a:xfrm>
            <a:off x="6489700" y="1910715"/>
            <a:ext cx="5104765" cy="3166745"/>
          </a:xfrm>
          <a:prstGeom prst="rect">
            <a:avLst/>
          </a:prstGeom>
        </p:spPr>
      </p:pic>
      <p:sp>
        <p:nvSpPr>
          <p:cNvPr id="4" name="文本框 3"/>
          <p:cNvSpPr txBox="1"/>
          <p:nvPr/>
        </p:nvSpPr>
        <p:spPr>
          <a:xfrm>
            <a:off x="821690" y="5385435"/>
            <a:ext cx="4822825" cy="553085"/>
          </a:xfrm>
          <a:prstGeom prst="rect">
            <a:avLst/>
          </a:prstGeom>
          <a:noFill/>
        </p:spPr>
        <p:txBody>
          <a:bodyPr wrap="square" rtlCol="0" anchor="t">
            <a:spAutoFit/>
          </a:bodyPr>
          <a:p>
            <a:r>
              <a:rPr lang="zh-CN" altLang="en-US" sz="1500">
                <a:latin typeface="Arial Regular" panose="020B0704020202020204" charset="0"/>
                <a:cs typeface="Arial Regular" panose="020B0704020202020204" charset="0"/>
              </a:rPr>
              <a:t>Economically developed countries</a:t>
            </a:r>
            <a:r>
              <a:rPr lang="en-US" altLang="zh-CN" sz="1500">
                <a:latin typeface="Arial Regular" panose="020B0704020202020204" charset="0"/>
                <a:cs typeface="Arial Regular" panose="020B0704020202020204" charset="0"/>
              </a:rPr>
              <a:t> </a:t>
            </a:r>
            <a:endParaRPr lang="en-US" altLang="zh-CN" sz="1500">
              <a:latin typeface="Arial Regular" panose="020B0704020202020204" charset="0"/>
              <a:cs typeface="Arial Regular" panose="020B0704020202020204" charset="0"/>
            </a:endParaRPr>
          </a:p>
          <a:p>
            <a:r>
              <a:rPr lang="en-US" altLang="zh-CN" sz="1500">
                <a:latin typeface="Arial Regular" panose="020B0704020202020204" charset="0"/>
                <a:cs typeface="Arial Regular" panose="020B0704020202020204" charset="0"/>
              </a:rPr>
              <a:t>Trade hub</a:t>
            </a:r>
            <a:endParaRPr lang="en-US" altLang="zh-CN" sz="1500">
              <a:latin typeface="Arial Regular" panose="020B0704020202020204" charset="0"/>
              <a:cs typeface="Arial Regular" panose="020B0704020202020204" charset="0"/>
            </a:endParaRPr>
          </a:p>
        </p:txBody>
      </p:sp>
      <p:sp>
        <p:nvSpPr>
          <p:cNvPr id="9" name="文本框 8"/>
          <p:cNvSpPr txBox="1"/>
          <p:nvPr>
            <p:custDataLst>
              <p:tags r:id="rId8"/>
            </p:custDataLst>
          </p:nvPr>
        </p:nvSpPr>
        <p:spPr>
          <a:xfrm>
            <a:off x="6452870" y="5385435"/>
            <a:ext cx="4822825" cy="553085"/>
          </a:xfrm>
          <a:prstGeom prst="rect">
            <a:avLst/>
          </a:prstGeom>
          <a:noFill/>
        </p:spPr>
        <p:txBody>
          <a:bodyPr wrap="square" rtlCol="0" anchor="t">
            <a:spAutoFit/>
          </a:bodyPr>
          <a:p>
            <a:r>
              <a:rPr sz="1500">
                <a:latin typeface="Arial Regular" panose="020B0704020202020204" charset="0"/>
                <a:cs typeface="Arial Regular" panose="020B0704020202020204" charset="0"/>
              </a:rPr>
              <a:t>Remote geographical location</a:t>
            </a:r>
            <a:endParaRPr sz="1500">
              <a:latin typeface="Arial Regular" panose="020B0704020202020204" charset="0"/>
              <a:cs typeface="Arial Regular" panose="020B0704020202020204" charset="0"/>
            </a:endParaRPr>
          </a:p>
          <a:p>
            <a:r>
              <a:rPr sz="1500">
                <a:latin typeface="Arial Regular" panose="020B0704020202020204" charset="0"/>
                <a:cs typeface="Arial Regular" panose="020B0704020202020204" charset="0"/>
              </a:rPr>
              <a:t>Small or less populous island countries</a:t>
            </a:r>
            <a:endParaRPr sz="1500">
              <a:latin typeface="Arial Regular" panose="020B0704020202020204" charset="0"/>
              <a:cs typeface="Arial Regular" panose="020B07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694517"/>
            <a:ext cx="10363200" cy="1468967"/>
          </a:xfrm>
        </p:spPr>
        <p:txBody>
          <a:bodyPr/>
          <a:lstStyle/>
          <a:p>
            <a:r>
              <a:rPr lang="en-US">
                <a:latin typeface="Times New Roman" panose="02020603050405020304" pitchFamily="18" charset="0"/>
                <a:ea typeface="简宋" panose="02020300000000000000" charset="-122"/>
              </a:rPr>
              <a:t>Thank You!</a:t>
            </a:r>
            <a:endParaRPr lang="en-US">
              <a:latin typeface="Times New Roman" panose="02020603050405020304" pitchFamily="18" charset="0"/>
              <a:ea typeface="简宋" panose="02020300000000000000" charset="-122"/>
            </a:endParaRPr>
          </a:p>
        </p:txBody>
      </p:sp>
      <p:pic>
        <p:nvPicPr>
          <p:cNvPr id="3" name="图片 2"/>
          <p:cNvPicPr>
            <a:picLocks noChangeAspect="1"/>
          </p:cNvPicPr>
          <p:nvPr/>
        </p:nvPicPr>
        <p:blipFill>
          <a:blip r:embed="rId1"/>
          <a:stretch>
            <a:fillRect/>
          </a:stretch>
        </p:blipFill>
        <p:spPr>
          <a:xfrm>
            <a:off x="0" y="0"/>
            <a:ext cx="12192000" cy="6860044"/>
          </a:xfrm>
          <a:prstGeom prst="rect">
            <a:avLst/>
          </a:prstGeom>
        </p:spPr>
      </p:pic>
      <p:pic>
        <p:nvPicPr>
          <p:cNvPr id="6" name="图片 5"/>
          <p:cNvPicPr>
            <a:picLocks noChangeAspect="1"/>
          </p:cNvPicPr>
          <p:nvPr/>
        </p:nvPicPr>
        <p:blipFill>
          <a:blip r:embed="rId2"/>
          <a:stretch>
            <a:fillRect/>
          </a:stretch>
        </p:blipFill>
        <p:spPr>
          <a:xfrm>
            <a:off x="1832624" y="2616199"/>
            <a:ext cx="3386667" cy="1625600"/>
          </a:xfrm>
          <a:prstGeom prst="rect">
            <a:avLst/>
          </a:prstGeom>
        </p:spPr>
      </p:pic>
      <p:pic>
        <p:nvPicPr>
          <p:cNvPr id="8" name="图片 7"/>
          <p:cNvPicPr>
            <a:picLocks noChangeAspect="1"/>
          </p:cNvPicPr>
          <p:nvPr/>
        </p:nvPicPr>
        <p:blipFill>
          <a:blip r:embed="rId3"/>
          <a:stretch>
            <a:fillRect/>
          </a:stretch>
        </p:blipFill>
        <p:spPr>
          <a:xfrm>
            <a:off x="0" y="6214101"/>
            <a:ext cx="533965" cy="643899"/>
          </a:xfrm>
          <a:prstGeom prst="rect">
            <a:avLst/>
          </a:prstGeom>
        </p:spPr>
      </p:pic>
      <p:sp>
        <p:nvSpPr>
          <p:cNvPr id="4" name="Title 9"/>
          <p:cNvSpPr txBox="1"/>
          <p:nvPr/>
        </p:nvSpPr>
        <p:spPr>
          <a:xfrm>
            <a:off x="914400" y="1990725"/>
            <a:ext cx="9963150" cy="2457449"/>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200" b="1" i="0" kern="1200">
                <a:solidFill>
                  <a:srgbClr val="004479"/>
                </a:solidFill>
                <a:latin typeface="Muli" panose="02000503040000020004" pitchFamily="2" charset="0"/>
                <a:ea typeface="+mj-ea"/>
                <a:cs typeface="+mj-cs"/>
              </a:defRPr>
            </a:lvl1pPr>
          </a:lstStyle>
          <a:p>
            <a:pPr algn="ctr"/>
            <a:r>
              <a:rPr lang="en-US" altLang="zh-CN" sz="4400">
                <a:solidFill>
                  <a:schemeClr val="bg1"/>
                </a:solidFill>
                <a:latin typeface="Lucida Calligraphy" panose="03010101010101010101" pitchFamily="66" charset="0"/>
                <a:ea typeface="简宋" panose="02020300000000000000" charset="-122"/>
              </a:rPr>
              <a:t>Thank you!</a:t>
            </a:r>
            <a:endParaRPr lang="zh-CN" altLang="en-US" sz="4400">
              <a:solidFill>
                <a:schemeClr val="bg1"/>
              </a:solidFill>
              <a:latin typeface="Lucida Calligraphy" panose="03010101010101010101" pitchFamily="66" charset="0"/>
              <a:ea typeface="简宋" panose="02020300000000000000" charset="-122"/>
            </a:endParaRPr>
          </a:p>
        </p:txBody>
      </p:sp>
      <p:sp>
        <p:nvSpPr>
          <p:cNvPr id="5" name="灯片编号占位符 4"/>
          <p:cNvSpPr>
            <a:spLocks noGrp="1"/>
          </p:cNvSpPr>
          <p:nvPr>
            <p:ph type="sldNum" sz="quarter" idx="12"/>
          </p:nvPr>
        </p:nvSpPr>
        <p:spPr/>
        <p:txBody>
          <a:bodyPr/>
          <a:lstStyle/>
          <a:p>
            <a:fld id="{066D8D62-AE2E-D544-8D79-3E9DDC388A47}"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1. Descriptive analysis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2" name="文本框 1"/>
          <p:cNvSpPr txBox="1"/>
          <p:nvPr/>
        </p:nvSpPr>
        <p:spPr>
          <a:xfrm>
            <a:off x="668655" y="1509395"/>
            <a:ext cx="8776970" cy="877570"/>
          </a:xfrm>
          <a:prstGeom prst="rect">
            <a:avLst/>
          </a:prstGeom>
          <a:noFill/>
        </p:spPr>
        <p:txBody>
          <a:bodyPr wrap="square" rtlCol="0">
            <a:noAutofit/>
          </a:bodyPr>
          <a:lstStyle/>
          <a:p>
            <a:pPr indent="0">
              <a:buFont typeface="Arial" panose="020B0704020202020204" pitchFamily="34" charset="0"/>
              <a:buNone/>
            </a:pPr>
            <a:r>
              <a:rPr lang="en-US" sz="1600">
                <a:solidFill>
                  <a:schemeClr val="dk1"/>
                </a:solidFill>
                <a:latin typeface="Arial Regular" panose="020B0704020202020204" charset="0"/>
                <a:cs typeface="Arial Regular" panose="020B0704020202020204" charset="0"/>
                <a:sym typeface="+mn-ea"/>
              </a:rPr>
              <a:t>Top 5 Sectors:</a:t>
            </a:r>
            <a:endParaRPr lang="en-US" sz="1600">
              <a:solidFill>
                <a:schemeClr val="dk1"/>
              </a:solidFill>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r>
              <a:rPr lang="en-US" sz="1600">
                <a:solidFill>
                  <a:schemeClr val="dk1"/>
                </a:solidFill>
                <a:latin typeface="Arial Regular" panose="020B0704020202020204" charset="0"/>
                <a:cs typeface="Arial Regular" panose="020B0704020202020204" charset="0"/>
                <a:sym typeface="+mn-ea"/>
              </a:rPr>
              <a:t>in terms of Value</a:t>
            </a:r>
            <a:r>
              <a:rPr lang="zh-CN" altLang="en-US" sz="1600">
                <a:solidFill>
                  <a:schemeClr val="dk1"/>
                </a:solidFill>
                <a:latin typeface="Arial Regular" panose="020B0704020202020204" charset="0"/>
                <a:cs typeface="Arial Regular" panose="020B0704020202020204" charset="0"/>
                <a:sym typeface="+mn-ea"/>
              </a:rPr>
              <a:t>：Reflecting their importance and level of demand in the global economy</a:t>
            </a:r>
            <a:endParaRPr lang="zh-CN" altLang="en-US" sz="16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zh-CN" altLang="en-US" sz="16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6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6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600">
              <a:ea typeface="Arial Unicode MS" panose="020B0604020202020204" charset="-122"/>
              <a:sym typeface="+mn-ea"/>
            </a:endParaRPr>
          </a:p>
        </p:txBody>
      </p:sp>
      <p:sp>
        <p:nvSpPr>
          <p:cNvPr id="5" name="文本框 4"/>
          <p:cNvSpPr txBox="1"/>
          <p:nvPr>
            <p:custDataLst>
              <p:tags r:id="rId2"/>
            </p:custDataLst>
          </p:nvPr>
        </p:nvSpPr>
        <p:spPr>
          <a:xfrm>
            <a:off x="516255" y="894715"/>
            <a:ext cx="8681085" cy="398780"/>
          </a:xfrm>
          <a:prstGeom prst="rect">
            <a:avLst/>
          </a:prstGeom>
          <a:noFill/>
        </p:spPr>
        <p:txBody>
          <a:bodyPr wrap="square" rtlCol="0">
            <a:spAutoFit/>
          </a:bodyPr>
          <a:p>
            <a:r>
              <a:rPr kumimoji="1" lang="en-US" sz="2000" dirty="0">
                <a:latin typeface="Arial Black" panose="020B0A04020102020204" charset="0"/>
                <a:ea typeface="汉仪中黑KW" panose="00020600040101010101" charset="-122"/>
                <a:cs typeface="Arial Black" panose="020B0A04020102020204" charset="0"/>
              </a:rPr>
              <a:t>1.2 Trading Sector</a:t>
            </a:r>
            <a:r>
              <a:rPr kumimoji="1" lang="en-US" sz="2000" dirty="0">
                <a:latin typeface="Arial Black" panose="020B0A04020102020204" charset="0"/>
                <a:ea typeface="汉仪中黑KW" panose="00020600040101010101" charset="-122"/>
                <a:cs typeface="Arial Black" panose="020B0A04020102020204" charset="0"/>
              </a:rPr>
              <a:t>s</a:t>
            </a:r>
            <a:endParaRPr kumimoji="1" lang="en-US" sz="2000" dirty="0">
              <a:latin typeface="Arial Black" panose="020B0A04020102020204" charset="0"/>
              <a:ea typeface="汉仪中黑KW" panose="00020600040101010101" charset="-122"/>
              <a:cs typeface="Arial Black" panose="020B0A04020102020204" charset="0"/>
            </a:endParaRPr>
          </a:p>
        </p:txBody>
      </p:sp>
      <p:pic>
        <p:nvPicPr>
          <p:cNvPr id="3" name="图片 2"/>
          <p:cNvPicPr>
            <a:picLocks noChangeAspect="1"/>
          </p:cNvPicPr>
          <p:nvPr>
            <p:custDataLst>
              <p:tags r:id="rId3"/>
            </p:custDataLst>
          </p:nvPr>
        </p:nvPicPr>
        <p:blipFill>
          <a:blip r:embed="rId4"/>
          <a:stretch>
            <a:fillRect/>
          </a:stretch>
        </p:blipFill>
        <p:spPr>
          <a:xfrm>
            <a:off x="3401060" y="2494915"/>
            <a:ext cx="7291070" cy="2529840"/>
          </a:xfrm>
          <a:prstGeom prst="rect">
            <a:avLst/>
          </a:prstGeom>
        </p:spPr>
      </p:pic>
      <p:sp>
        <p:nvSpPr>
          <p:cNvPr id="4" name="文本框 3"/>
          <p:cNvSpPr txBox="1"/>
          <p:nvPr/>
        </p:nvSpPr>
        <p:spPr>
          <a:xfrm>
            <a:off x="1782445" y="3358515"/>
            <a:ext cx="2099310" cy="306705"/>
          </a:xfrm>
          <a:prstGeom prst="rect">
            <a:avLst/>
          </a:prstGeom>
          <a:noFill/>
        </p:spPr>
        <p:txBody>
          <a:bodyPr wrap="square" rtlCol="0" anchor="t">
            <a:spAutoFit/>
          </a:bodyPr>
          <a:p>
            <a:r>
              <a:rPr lang="zh-CN" altLang="en-US" sz="1400"/>
              <a:t>energy production</a:t>
            </a:r>
            <a:endParaRPr lang="zh-CN" altLang="en-US" sz="1400"/>
          </a:p>
        </p:txBody>
      </p:sp>
      <p:sp>
        <p:nvSpPr>
          <p:cNvPr id="6" name="文本框 5"/>
          <p:cNvSpPr txBox="1"/>
          <p:nvPr>
            <p:custDataLst>
              <p:tags r:id="rId5"/>
            </p:custDataLst>
          </p:nvPr>
        </p:nvSpPr>
        <p:spPr>
          <a:xfrm>
            <a:off x="1217930" y="4112260"/>
            <a:ext cx="2587625" cy="521970"/>
          </a:xfrm>
          <a:prstGeom prst="rect">
            <a:avLst/>
          </a:prstGeom>
          <a:noFill/>
        </p:spPr>
        <p:txBody>
          <a:bodyPr wrap="square" rtlCol="0" anchor="t">
            <a:spAutoFit/>
          </a:bodyPr>
          <a:p>
            <a:r>
              <a:rPr lang="zh-CN" altLang="en-US" sz="1400"/>
              <a:t>widespread consumption and industrial applications</a:t>
            </a:r>
            <a:endParaRPr lang="zh-CN" altLang="en-US" sz="1400"/>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1. Descriptive analysis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2" name="文本框 1"/>
          <p:cNvSpPr txBox="1"/>
          <p:nvPr/>
        </p:nvSpPr>
        <p:spPr>
          <a:xfrm>
            <a:off x="668655" y="1509395"/>
            <a:ext cx="3053080" cy="877570"/>
          </a:xfrm>
          <a:prstGeom prst="rect">
            <a:avLst/>
          </a:prstGeom>
          <a:noFill/>
        </p:spPr>
        <p:txBody>
          <a:bodyPr wrap="square" rtlCol="0">
            <a:noAutofit/>
          </a:bodyPr>
          <a:lstStyle/>
          <a:p>
            <a:pPr indent="0">
              <a:buFont typeface="Arial" panose="020B0704020202020204" pitchFamily="34" charset="0"/>
              <a:buNone/>
            </a:pPr>
            <a:r>
              <a:rPr lang="en-US" sz="1800">
                <a:solidFill>
                  <a:schemeClr val="dk1"/>
                </a:solidFill>
                <a:latin typeface="Arial Regular" panose="020B0704020202020204" charset="0"/>
                <a:cs typeface="Arial Regular" panose="020B0704020202020204" charset="0"/>
                <a:sym typeface="+mn-ea"/>
              </a:rPr>
              <a:t>Top 10 Exports:</a:t>
            </a:r>
            <a:endParaRPr lang="en-US" sz="1800">
              <a:solidFill>
                <a:schemeClr val="dk1"/>
              </a:solidFill>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2000">
              <a:ea typeface="Arial Unicode MS" panose="020B0604020202020204" charset="-122"/>
              <a:sym typeface="+mn-ea"/>
            </a:endParaRPr>
          </a:p>
        </p:txBody>
      </p:sp>
      <p:sp>
        <p:nvSpPr>
          <p:cNvPr id="5" name="文本框 4"/>
          <p:cNvSpPr txBox="1"/>
          <p:nvPr>
            <p:custDataLst>
              <p:tags r:id="rId2"/>
            </p:custDataLst>
          </p:nvPr>
        </p:nvSpPr>
        <p:spPr>
          <a:xfrm>
            <a:off x="516255" y="894715"/>
            <a:ext cx="8681085" cy="521970"/>
          </a:xfrm>
          <a:prstGeom prst="rect">
            <a:avLst/>
          </a:prstGeom>
          <a:noFill/>
        </p:spPr>
        <p:txBody>
          <a:bodyPr wrap="square" rtlCol="0">
            <a:spAutoFit/>
          </a:bodyPr>
          <a:p>
            <a:r>
              <a:rPr kumimoji="1" lang="en-US" sz="2800" dirty="0">
                <a:latin typeface="Arial Black" panose="020B0A04020102020204" charset="0"/>
                <a:ea typeface="汉仪中黑KW" panose="00020600040101010101" charset="-122"/>
                <a:cs typeface="Arial Black" panose="020B0A04020102020204" charset="0"/>
              </a:rPr>
              <a:t>1.3  USA, EU, China, and Vietnam</a:t>
            </a:r>
            <a:endParaRPr kumimoji="1" lang="en-US" sz="2800" dirty="0">
              <a:latin typeface="Arial Black" panose="020B0A04020102020204" charset="0"/>
              <a:ea typeface="汉仪中黑KW" panose="00020600040101010101" charset="-122"/>
              <a:cs typeface="Arial Black" panose="020B0A04020102020204" charset="0"/>
            </a:endParaRPr>
          </a:p>
        </p:txBody>
      </p:sp>
      <p:pic>
        <p:nvPicPr>
          <p:cNvPr id="4" name="图片 3"/>
          <p:cNvPicPr>
            <a:picLocks noChangeAspect="1"/>
          </p:cNvPicPr>
          <p:nvPr>
            <p:custDataLst>
              <p:tags r:id="rId3"/>
            </p:custDataLst>
          </p:nvPr>
        </p:nvPicPr>
        <p:blipFill>
          <a:blip r:embed="rId4"/>
          <a:stretch>
            <a:fillRect/>
          </a:stretch>
        </p:blipFill>
        <p:spPr>
          <a:xfrm>
            <a:off x="937895" y="2001520"/>
            <a:ext cx="5198110" cy="328549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690360" y="2150745"/>
            <a:ext cx="4754245" cy="2987675"/>
          </a:xfrm>
          <a:prstGeom prst="rect">
            <a:avLst/>
          </a:prstGeom>
        </p:spPr>
      </p:pic>
      <p:sp>
        <p:nvSpPr>
          <p:cNvPr id="3" name="文本框 2"/>
          <p:cNvSpPr txBox="1"/>
          <p:nvPr/>
        </p:nvSpPr>
        <p:spPr>
          <a:xfrm>
            <a:off x="668655" y="5421630"/>
            <a:ext cx="5556885" cy="521970"/>
          </a:xfrm>
          <a:prstGeom prst="rect">
            <a:avLst/>
          </a:prstGeom>
          <a:noFill/>
        </p:spPr>
        <p:txBody>
          <a:bodyPr wrap="square" rtlCol="0" anchor="t">
            <a:spAutoFit/>
          </a:bodyPr>
          <a:p>
            <a:r>
              <a:rPr lang="en-US" altLang="zh-CN" sz="1400">
                <a:latin typeface="Arial Regular" panose="020B0704020202020204" charset="0"/>
                <a:cs typeface="Arial Regular" panose="020B0704020202020204" charset="0"/>
              </a:rPr>
              <a:t>s</a:t>
            </a:r>
            <a:r>
              <a:rPr lang="zh-CN" altLang="en-US" sz="1400">
                <a:latin typeface="Arial Regular" panose="020B0704020202020204" charset="0"/>
                <a:cs typeface="Arial Regular" panose="020B0704020202020204" charset="0"/>
              </a:rPr>
              <a:t>trong export capabilities in the energy, high-tech, pharmaceutical, and agricultural sectors</a:t>
            </a:r>
            <a:r>
              <a:rPr lang="en-US" altLang="zh-CN" sz="1400">
                <a:latin typeface="Arial Regular" panose="020B0704020202020204" charset="0"/>
                <a:cs typeface="Arial Regular" panose="020B0704020202020204" charset="0"/>
              </a:rPr>
              <a:t> - USA</a:t>
            </a:r>
            <a:endParaRPr lang="en-US" altLang="zh-CN" sz="1400">
              <a:latin typeface="Arial Regular" panose="020B0704020202020204" charset="0"/>
              <a:cs typeface="Arial Regular" panose="020B0704020202020204" charset="0"/>
            </a:endParaRPr>
          </a:p>
        </p:txBody>
      </p:sp>
      <p:sp>
        <p:nvSpPr>
          <p:cNvPr id="8" name="文本框 7"/>
          <p:cNvSpPr txBox="1"/>
          <p:nvPr/>
        </p:nvSpPr>
        <p:spPr>
          <a:xfrm>
            <a:off x="6690360" y="5421630"/>
            <a:ext cx="4485640" cy="521970"/>
          </a:xfrm>
          <a:prstGeom prst="rect">
            <a:avLst/>
          </a:prstGeom>
          <a:noFill/>
        </p:spPr>
        <p:txBody>
          <a:bodyPr wrap="square" rtlCol="0" anchor="t">
            <a:spAutoFit/>
          </a:bodyPr>
          <a:p>
            <a:pPr algn="l">
              <a:buClrTx/>
              <a:buSzTx/>
              <a:buFontTx/>
            </a:pPr>
            <a:r>
              <a:rPr lang="zh-CN" altLang="en-US" sz="1400">
                <a:latin typeface="Arial Regular" panose="020B0704020202020204" charset="0"/>
                <a:cs typeface="Arial Regular" panose="020B0704020202020204" charset="0"/>
              </a:rPr>
              <a:t>leading position in global electronic manufacturing and technological equipment</a:t>
            </a:r>
            <a:r>
              <a:rPr lang="en-US" altLang="zh-CN" sz="1400">
                <a:latin typeface="Arial Regular" panose="020B0704020202020204" charset="0"/>
                <a:cs typeface="Arial Regular" panose="020B0704020202020204" charset="0"/>
              </a:rPr>
              <a:t> - C</a:t>
            </a:r>
            <a:r>
              <a:rPr lang="en-US" altLang="zh-CN" sz="1400">
                <a:latin typeface="Arial Regular" panose="020B0704020202020204" charset="0"/>
                <a:cs typeface="Arial Regular" panose="020B0704020202020204" charset="0"/>
              </a:rPr>
              <a:t>hina</a:t>
            </a:r>
            <a:endParaRPr lang="en-US" altLang="zh-CN" sz="1400">
              <a:latin typeface="Arial Regular" panose="020B0704020202020204" charset="0"/>
              <a:cs typeface="Arial Regular" panose="020B07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1. Descriptive analysis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2" name="文本框 1"/>
          <p:cNvSpPr txBox="1"/>
          <p:nvPr/>
        </p:nvSpPr>
        <p:spPr>
          <a:xfrm>
            <a:off x="668655" y="1509395"/>
            <a:ext cx="3053080" cy="877570"/>
          </a:xfrm>
          <a:prstGeom prst="rect">
            <a:avLst/>
          </a:prstGeom>
          <a:noFill/>
        </p:spPr>
        <p:txBody>
          <a:bodyPr wrap="square" rtlCol="0">
            <a:noAutofit/>
          </a:bodyPr>
          <a:lstStyle/>
          <a:p>
            <a:pPr indent="0">
              <a:buFont typeface="Arial" panose="020B0704020202020204" pitchFamily="34" charset="0"/>
              <a:buNone/>
            </a:pPr>
            <a:r>
              <a:rPr lang="en-US" sz="1800">
                <a:solidFill>
                  <a:schemeClr val="dk1"/>
                </a:solidFill>
                <a:latin typeface="Arial Regular" panose="020B0704020202020204" charset="0"/>
                <a:cs typeface="Arial Regular" panose="020B0704020202020204" charset="0"/>
                <a:sym typeface="+mn-ea"/>
              </a:rPr>
              <a:t>Top 10 Exports:</a:t>
            </a:r>
            <a:endParaRPr lang="en-US" sz="1800">
              <a:solidFill>
                <a:schemeClr val="dk1"/>
              </a:solidFill>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2000">
              <a:ea typeface="Arial Unicode MS" panose="020B0604020202020204" charset="-122"/>
              <a:sym typeface="+mn-ea"/>
            </a:endParaRPr>
          </a:p>
        </p:txBody>
      </p:sp>
      <p:sp>
        <p:nvSpPr>
          <p:cNvPr id="5" name="文本框 4"/>
          <p:cNvSpPr txBox="1"/>
          <p:nvPr>
            <p:custDataLst>
              <p:tags r:id="rId2"/>
            </p:custDataLst>
          </p:nvPr>
        </p:nvSpPr>
        <p:spPr>
          <a:xfrm>
            <a:off x="516255" y="894715"/>
            <a:ext cx="8681085" cy="521970"/>
          </a:xfrm>
          <a:prstGeom prst="rect">
            <a:avLst/>
          </a:prstGeom>
          <a:noFill/>
        </p:spPr>
        <p:txBody>
          <a:bodyPr wrap="square" rtlCol="0">
            <a:spAutoFit/>
          </a:bodyPr>
          <a:p>
            <a:r>
              <a:rPr kumimoji="1" lang="en-US" sz="2800" dirty="0">
                <a:latin typeface="Arial Black" panose="020B0A04020102020204" charset="0"/>
                <a:ea typeface="汉仪中黑KW" panose="00020600040101010101" charset="-122"/>
                <a:cs typeface="Arial Black" panose="020B0A04020102020204" charset="0"/>
              </a:rPr>
              <a:t>1.3  USA, EU, China, and Vietnam</a:t>
            </a:r>
            <a:endParaRPr kumimoji="1" lang="en-US" sz="2800" dirty="0">
              <a:latin typeface="Arial Black" panose="020B0A04020102020204" charset="0"/>
              <a:ea typeface="汉仪中黑KW" panose="00020600040101010101" charset="-122"/>
              <a:cs typeface="Arial Black" panose="020B0A04020102020204" charset="0"/>
            </a:endParaRPr>
          </a:p>
        </p:txBody>
      </p:sp>
      <p:pic>
        <p:nvPicPr>
          <p:cNvPr id="3" name="图片 2"/>
          <p:cNvPicPr>
            <a:picLocks noChangeAspect="1"/>
          </p:cNvPicPr>
          <p:nvPr>
            <p:custDataLst>
              <p:tags r:id="rId3"/>
            </p:custDataLst>
          </p:nvPr>
        </p:nvPicPr>
        <p:blipFill>
          <a:blip r:embed="rId4"/>
          <a:stretch>
            <a:fillRect/>
          </a:stretch>
        </p:blipFill>
        <p:spPr>
          <a:xfrm>
            <a:off x="980440" y="2105025"/>
            <a:ext cx="4803775" cy="295021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6386830" y="1945005"/>
            <a:ext cx="5107940" cy="3270885"/>
          </a:xfrm>
          <a:prstGeom prst="rect">
            <a:avLst/>
          </a:prstGeom>
        </p:spPr>
      </p:pic>
      <p:sp>
        <p:nvSpPr>
          <p:cNvPr id="4" name="文本框 3"/>
          <p:cNvSpPr txBox="1"/>
          <p:nvPr/>
        </p:nvSpPr>
        <p:spPr>
          <a:xfrm>
            <a:off x="779780" y="5353050"/>
            <a:ext cx="5108575" cy="737235"/>
          </a:xfrm>
          <a:prstGeom prst="rect">
            <a:avLst/>
          </a:prstGeom>
          <a:noFill/>
        </p:spPr>
        <p:txBody>
          <a:bodyPr wrap="square" rtlCol="0" anchor="t">
            <a:spAutoFit/>
          </a:bodyPr>
          <a:p>
            <a:pPr algn="l">
              <a:buClrTx/>
              <a:buSzTx/>
              <a:buFontTx/>
            </a:pPr>
            <a:r>
              <a:rPr lang="zh-CN" altLang="en-US" sz="1400">
                <a:latin typeface="Arial Regular" panose="020B0704020202020204" charset="0"/>
                <a:cs typeface="Arial Regular" panose="020B0704020202020204" charset="0"/>
              </a:rPr>
              <a:t>Concentrated in electronic communication equipment；</a:t>
            </a:r>
            <a:endParaRPr lang="zh-CN" altLang="en-US" sz="1400">
              <a:latin typeface="Arial Regular" panose="020B0704020202020204" charset="0"/>
              <a:cs typeface="Arial Regular" panose="020B0704020202020204" charset="0"/>
            </a:endParaRPr>
          </a:p>
          <a:p>
            <a:pPr algn="l">
              <a:buClrTx/>
              <a:buSzTx/>
              <a:buFontTx/>
            </a:pPr>
            <a:r>
              <a:rPr lang="zh-CN" altLang="en-US" sz="1400">
                <a:latin typeface="Arial Regular" panose="020B0704020202020204" charset="0"/>
                <a:cs typeface="Arial Regular" panose="020B0704020202020204" charset="0"/>
              </a:rPr>
              <a:t>Strongcapabilities in manufacturing light industrial products and electronic equipment</a:t>
            </a:r>
            <a:r>
              <a:rPr lang="en-US" altLang="zh-CN" sz="1400">
                <a:latin typeface="Arial Regular" panose="020B0704020202020204" charset="0"/>
                <a:cs typeface="Arial Regular" panose="020B0704020202020204" charset="0"/>
              </a:rPr>
              <a:t> - V</a:t>
            </a:r>
            <a:r>
              <a:rPr lang="en-US" altLang="zh-CN" sz="1400">
                <a:latin typeface="Arial Regular" panose="020B0704020202020204" charset="0"/>
                <a:cs typeface="Arial Regular" panose="020B0704020202020204" charset="0"/>
              </a:rPr>
              <a:t>ietnam</a:t>
            </a:r>
            <a:endParaRPr lang="en-US" altLang="zh-CN" sz="1400">
              <a:latin typeface="Arial Regular" panose="020B0704020202020204" charset="0"/>
              <a:cs typeface="Arial Regular" panose="020B0704020202020204" charset="0"/>
            </a:endParaRPr>
          </a:p>
        </p:txBody>
      </p:sp>
      <p:sp>
        <p:nvSpPr>
          <p:cNvPr id="6" name="文本框 5"/>
          <p:cNvSpPr txBox="1"/>
          <p:nvPr/>
        </p:nvSpPr>
        <p:spPr>
          <a:xfrm>
            <a:off x="6512560" y="5567680"/>
            <a:ext cx="4803140" cy="521970"/>
          </a:xfrm>
          <a:prstGeom prst="rect">
            <a:avLst/>
          </a:prstGeom>
          <a:noFill/>
        </p:spPr>
        <p:txBody>
          <a:bodyPr wrap="square" rtlCol="0" anchor="t">
            <a:spAutoFit/>
          </a:bodyPr>
          <a:p>
            <a:pPr algn="l">
              <a:buClrTx/>
              <a:buSzTx/>
              <a:buNone/>
            </a:pPr>
            <a:r>
              <a:rPr lang="en-US" altLang="zh-CN" sz="1400">
                <a:latin typeface="Arial Regular" panose="020B0704020202020204" charset="0"/>
                <a:cs typeface="Arial Regular" panose="020B0704020202020204" charset="0"/>
              </a:rPr>
              <a:t>l</a:t>
            </a:r>
            <a:r>
              <a:rPr lang="zh-CN" altLang="en-US" sz="1400">
                <a:latin typeface="Arial Regular" panose="020B0704020202020204" charset="0"/>
                <a:cs typeface="Arial Regular" panose="020B0704020202020204" charset="0"/>
              </a:rPr>
              <a:t>eading position in high-tech manufacturing and heavy industry</a:t>
            </a:r>
            <a:r>
              <a:rPr lang="en-US" altLang="zh-CN" sz="1400">
                <a:latin typeface="Arial Regular" panose="020B0704020202020204" charset="0"/>
                <a:cs typeface="Arial Regular" panose="020B0704020202020204" charset="0"/>
              </a:rPr>
              <a:t> - EU</a:t>
            </a:r>
            <a:endParaRPr lang="en-US" altLang="zh-CN" sz="1400">
              <a:latin typeface="Arial Regular" panose="020B0704020202020204" charset="0"/>
              <a:cs typeface="Arial Regular" panose="020B07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1. Descriptive analysis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2" name="文本框 1"/>
          <p:cNvSpPr txBox="1"/>
          <p:nvPr/>
        </p:nvSpPr>
        <p:spPr>
          <a:xfrm>
            <a:off x="668655" y="1509395"/>
            <a:ext cx="4852035" cy="877570"/>
          </a:xfrm>
          <a:prstGeom prst="rect">
            <a:avLst/>
          </a:prstGeom>
          <a:noFill/>
        </p:spPr>
        <p:txBody>
          <a:bodyPr wrap="square" rtlCol="0">
            <a:noAutofit/>
          </a:bodyPr>
          <a:lstStyle/>
          <a:p>
            <a:pPr indent="0">
              <a:buFont typeface="Arial" panose="020B0704020202020204" pitchFamily="34" charset="0"/>
              <a:buNone/>
            </a:pPr>
            <a:r>
              <a:rPr lang="en-US" sz="1800">
                <a:solidFill>
                  <a:schemeClr val="dk1"/>
                </a:solidFill>
                <a:latin typeface="Arial Regular" panose="020B0704020202020204" charset="0"/>
                <a:cs typeface="Arial Regular" panose="020B0704020202020204" charset="0"/>
                <a:sym typeface="+mn-ea"/>
              </a:rPr>
              <a:t>China as an exporting country:</a:t>
            </a:r>
            <a:endParaRPr lang="en-US" sz="1800">
              <a:solidFill>
                <a:schemeClr val="dk1"/>
              </a:solidFill>
              <a:latin typeface="Arial Regular" panose="020B0704020202020204" charset="0"/>
              <a:cs typeface="Arial Regular" panose="020B0704020202020204" charset="0"/>
              <a:sym typeface="+mn-ea"/>
            </a:endParaRPr>
          </a:p>
          <a:p>
            <a:pPr marL="285750" indent="-285750">
              <a:buFont typeface="Arial" panose="020B0704020202020204" pitchFamily="34" charset="0"/>
              <a:buChar char="•"/>
            </a:pP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zh-CN" alt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1800">
              <a:solidFill>
                <a:schemeClr val="dk1"/>
              </a:solidFill>
              <a:latin typeface="Arial Regular" panose="020B0704020202020204" charset="0"/>
              <a:cs typeface="Arial Regular" panose="020B0704020202020204" charset="0"/>
              <a:sym typeface="+mn-ea"/>
            </a:endParaRPr>
          </a:p>
          <a:p>
            <a:pPr indent="0">
              <a:buFont typeface="Arial" panose="020B0704020202020204" pitchFamily="34" charset="0"/>
              <a:buNone/>
            </a:pPr>
            <a:endParaRPr lang="en-US" sz="2000">
              <a:ea typeface="Arial Unicode MS" panose="020B0604020202020204" charset="-122"/>
              <a:sym typeface="+mn-ea"/>
            </a:endParaRPr>
          </a:p>
        </p:txBody>
      </p:sp>
      <p:sp>
        <p:nvSpPr>
          <p:cNvPr id="5" name="文本框 4"/>
          <p:cNvSpPr txBox="1"/>
          <p:nvPr>
            <p:custDataLst>
              <p:tags r:id="rId2"/>
            </p:custDataLst>
          </p:nvPr>
        </p:nvSpPr>
        <p:spPr>
          <a:xfrm>
            <a:off x="516255" y="894715"/>
            <a:ext cx="8681085" cy="521970"/>
          </a:xfrm>
          <a:prstGeom prst="rect">
            <a:avLst/>
          </a:prstGeom>
          <a:noFill/>
        </p:spPr>
        <p:txBody>
          <a:bodyPr wrap="square" rtlCol="0">
            <a:spAutoFit/>
          </a:bodyPr>
          <a:p>
            <a:r>
              <a:rPr kumimoji="1" lang="en-US" sz="2800" dirty="0">
                <a:latin typeface="Arial Black" panose="020B0A04020102020204" charset="0"/>
                <a:ea typeface="汉仪中黑KW" panose="00020600040101010101" charset="-122"/>
                <a:cs typeface="Arial Black" panose="020B0A04020102020204" charset="0"/>
              </a:rPr>
              <a:t>1.4  Distance and Export values</a:t>
            </a:r>
            <a:endParaRPr kumimoji="1" lang="en-US" sz="2800" dirty="0">
              <a:latin typeface="Arial Black" panose="020B0A04020102020204" charset="0"/>
              <a:ea typeface="汉仪中黑KW" panose="00020600040101010101" charset="-122"/>
              <a:cs typeface="Arial Black" panose="020B0A04020102020204" charset="0"/>
            </a:endParaRPr>
          </a:p>
        </p:txBody>
      </p:sp>
      <p:pic>
        <p:nvPicPr>
          <p:cNvPr id="4" name="图片 3"/>
          <p:cNvPicPr>
            <a:picLocks noChangeAspect="1"/>
          </p:cNvPicPr>
          <p:nvPr>
            <p:custDataLst>
              <p:tags r:id="rId3"/>
            </p:custDataLst>
          </p:nvPr>
        </p:nvPicPr>
        <p:blipFill>
          <a:blip r:embed="rId4"/>
          <a:stretch>
            <a:fillRect/>
          </a:stretch>
        </p:blipFill>
        <p:spPr>
          <a:xfrm>
            <a:off x="4131310" y="1509395"/>
            <a:ext cx="6931660" cy="4455795"/>
          </a:xfrm>
          <a:prstGeom prst="rect">
            <a:avLst/>
          </a:prstGeom>
        </p:spPr>
      </p:pic>
      <p:sp>
        <p:nvSpPr>
          <p:cNvPr id="3" name="文本框 2"/>
          <p:cNvSpPr txBox="1"/>
          <p:nvPr/>
        </p:nvSpPr>
        <p:spPr>
          <a:xfrm>
            <a:off x="516255" y="2386965"/>
            <a:ext cx="3001010" cy="645160"/>
          </a:xfrm>
          <a:prstGeom prst="rect">
            <a:avLst/>
          </a:prstGeom>
          <a:noFill/>
        </p:spPr>
        <p:txBody>
          <a:bodyPr wrap="square" rtlCol="0" anchor="t">
            <a:spAutoFit/>
          </a:bodyPr>
          <a:p>
            <a:pPr algn="l">
              <a:buClrTx/>
              <a:buSzTx/>
              <a:buFont typeface="Arial" panose="020B0704020202020204" pitchFamily="34" charset="0"/>
            </a:pPr>
            <a:r>
              <a:rPr lang="en-US">
                <a:solidFill>
                  <a:schemeClr val="dk1"/>
                </a:solidFill>
                <a:latin typeface="Arial Regular" panose="020B0704020202020204" charset="0"/>
                <a:cs typeface="Arial Regular" panose="020B0704020202020204" charset="0"/>
              </a:rPr>
              <a:t>For China, distance will reduce its export value</a:t>
            </a:r>
            <a:r>
              <a:rPr lang="en-US">
                <a:solidFill>
                  <a:schemeClr val="dk1"/>
                </a:solidFill>
                <a:latin typeface="Arial Regular" panose="020B0704020202020204" charset="0"/>
                <a:cs typeface="Arial Regular" panose="020B0704020202020204" charset="0"/>
              </a:rPr>
              <a:t>s</a:t>
            </a:r>
            <a:endParaRPr lang="en-US">
              <a:solidFill>
                <a:schemeClr val="dk1"/>
              </a:solidFill>
              <a:latin typeface="Arial Regular" panose="020B0704020202020204" charset="0"/>
              <a:cs typeface="Arial Regular" panose="020B07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2"/>
          <a:stretch>
            <a:fillRect/>
          </a:stretch>
        </p:blipFill>
        <p:spPr>
          <a:xfrm>
            <a:off x="9064625" y="2784475"/>
            <a:ext cx="2743200" cy="345440"/>
          </a:xfrm>
          <a:prstGeom prst="rect">
            <a:avLst/>
          </a:prstGeom>
        </p:spPr>
      </p:pic>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2. Identifying Trade Patterns - K-</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means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5" name="文本框 4"/>
          <p:cNvSpPr txBox="1"/>
          <p:nvPr>
            <p:custDataLst>
              <p:tags r:id="rId4"/>
            </p:custDataLst>
          </p:nvPr>
        </p:nvSpPr>
        <p:spPr>
          <a:xfrm>
            <a:off x="516255" y="894715"/>
            <a:ext cx="11291570" cy="398780"/>
          </a:xfrm>
          <a:prstGeom prst="rect">
            <a:avLst/>
          </a:prstGeom>
          <a:noFill/>
        </p:spPr>
        <p:txBody>
          <a:bodyPr wrap="square" rtlCol="0">
            <a:spAutoFit/>
          </a:bodyPr>
          <a:p>
            <a:r>
              <a:rPr kumimoji="1" lang="en-US" sz="2000" dirty="0">
                <a:latin typeface="Arial Black" panose="020B0A04020102020204" charset="0"/>
                <a:ea typeface="汉仪中黑KW" panose="00020600040101010101" charset="-122"/>
                <a:cs typeface="Arial Black" panose="020B0A04020102020204" charset="0"/>
              </a:rPr>
              <a:t>2.1 I</a:t>
            </a:r>
            <a:r>
              <a:rPr kumimoji="1" sz="2000" dirty="0">
                <a:latin typeface="Arial Black" panose="020B0A04020102020204" charset="0"/>
                <a:ea typeface="汉仪中黑KW" panose="00020600040101010101" charset="-122"/>
                <a:cs typeface="Arial Black" panose="020B0A04020102020204" charset="0"/>
              </a:rPr>
              <a:t>dentifying trade patterns</a:t>
            </a:r>
            <a:endParaRPr kumimoji="1" sz="2000" dirty="0">
              <a:latin typeface="Arial Black" panose="020B0A04020102020204" charset="0"/>
              <a:ea typeface="汉仪中黑KW" panose="00020600040101010101" charset="-122"/>
              <a:cs typeface="Arial Black" panose="020B0A04020102020204" charset="0"/>
            </a:endParaRPr>
          </a:p>
        </p:txBody>
      </p:sp>
      <p:sp>
        <p:nvSpPr>
          <p:cNvPr id="3" name="矩形 2"/>
          <p:cNvSpPr/>
          <p:nvPr/>
        </p:nvSpPr>
        <p:spPr>
          <a:xfrm>
            <a:off x="734695" y="1641475"/>
            <a:ext cx="3231515" cy="6832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Arial Regular" panose="020B0704020202020204" charset="0"/>
                <a:cs typeface="Arial Regular" panose="020B0704020202020204" charset="0"/>
              </a:rPr>
              <a:t>Export/Import Values </a:t>
            </a:r>
            <a:endParaRPr lang="zh-CN" altLang="en-US">
              <a:latin typeface="Arial Regular" panose="020B0704020202020204" charset="0"/>
              <a:cs typeface="Arial Regular" panose="020B0704020202020204" charset="0"/>
            </a:endParaRPr>
          </a:p>
        </p:txBody>
      </p:sp>
      <p:sp>
        <p:nvSpPr>
          <p:cNvPr id="4" name="矩形 3"/>
          <p:cNvSpPr/>
          <p:nvPr>
            <p:custDataLst>
              <p:tags r:id="rId5"/>
            </p:custDataLst>
          </p:nvPr>
        </p:nvSpPr>
        <p:spPr>
          <a:xfrm>
            <a:off x="734695" y="3208655"/>
            <a:ext cx="3231515" cy="6832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Arial Regular" panose="020B0704020202020204" charset="0"/>
                <a:cs typeface="Arial Regular" panose="020B0704020202020204" charset="0"/>
              </a:rPr>
              <a:t>Sectors</a:t>
            </a:r>
            <a:endParaRPr lang="zh-CN" altLang="en-US">
              <a:latin typeface="Arial Regular" panose="020B0704020202020204" charset="0"/>
              <a:cs typeface="Arial Regular" panose="020B0704020202020204" charset="0"/>
            </a:endParaRPr>
          </a:p>
        </p:txBody>
      </p:sp>
      <p:sp>
        <p:nvSpPr>
          <p:cNvPr id="6" name="矩形 5"/>
          <p:cNvSpPr/>
          <p:nvPr>
            <p:custDataLst>
              <p:tags r:id="rId6"/>
            </p:custDataLst>
          </p:nvPr>
        </p:nvSpPr>
        <p:spPr>
          <a:xfrm>
            <a:off x="870585" y="4412615"/>
            <a:ext cx="3231515" cy="68326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Arial Regular" panose="020B0704020202020204" charset="0"/>
                <a:cs typeface="Arial Regular" panose="020B0704020202020204" charset="0"/>
              </a:rPr>
              <a:t>Distance</a:t>
            </a:r>
            <a:endParaRPr lang="zh-CN" altLang="en-US">
              <a:latin typeface="Arial Regular" panose="020B0704020202020204" charset="0"/>
              <a:cs typeface="Arial Regular" panose="020B0704020202020204" charset="0"/>
            </a:endParaRPr>
          </a:p>
        </p:txBody>
      </p:sp>
      <p:sp>
        <p:nvSpPr>
          <p:cNvPr id="7" name="文本框 6"/>
          <p:cNvSpPr txBox="1"/>
          <p:nvPr/>
        </p:nvSpPr>
        <p:spPr>
          <a:xfrm>
            <a:off x="4674235" y="1512570"/>
            <a:ext cx="6583680" cy="1398905"/>
          </a:xfrm>
          <a:prstGeom prst="rect">
            <a:avLst/>
          </a:prstGeom>
          <a:noFill/>
        </p:spPr>
        <p:txBody>
          <a:bodyPr wrap="square" rtlCol="0">
            <a:spAutoFit/>
          </a:bodyPr>
          <a:p>
            <a:r>
              <a:rPr lang="en-US" altLang="zh-CN" sz="1700">
                <a:latin typeface="Arial Regular" panose="020B0704020202020204" charset="0"/>
                <a:cs typeface="Arial Regular" panose="020B0704020202020204" charset="0"/>
              </a:rPr>
              <a:t>1. </a:t>
            </a:r>
            <a:r>
              <a:rPr lang="en-US" altLang="zh-CN" sz="1700">
                <a:latin typeface="Arial" panose="020B0704020202020204" pitchFamily="34" charset="0"/>
                <a:cs typeface="Arial" panose="020B0704020202020204" pitchFamily="34" charset="0"/>
              </a:rPr>
              <a:t>Values</a:t>
            </a:r>
            <a:r>
              <a:rPr lang="en-US" altLang="zh-CN" sz="1700">
                <a:latin typeface="Arial Regular" panose="020B0704020202020204" charset="0"/>
                <a:cs typeface="Arial Regular" panose="020B0704020202020204" charset="0"/>
              </a:rPr>
              <a:t>: </a:t>
            </a:r>
            <a:r>
              <a:rPr lang="en-US" altLang="zh-CN" sz="1700" b="1">
                <a:latin typeface="Arial Bold" panose="020B0704020202020204" charset="0"/>
                <a:cs typeface="Arial Bold" panose="020B0704020202020204" charset="0"/>
              </a:rPr>
              <a:t>export_value &amp; import value &amp; total trade value;</a:t>
            </a:r>
            <a:endParaRPr lang="en-US" altLang="zh-CN" sz="1700">
              <a:latin typeface="Arial Regular" panose="020B0704020202020204" charset="0"/>
              <a:cs typeface="Arial Regular" panose="020B0704020202020204" charset="0"/>
            </a:endParaRPr>
          </a:p>
          <a:p>
            <a:r>
              <a:rPr lang="en-US" altLang="zh-CN" sz="1700">
                <a:latin typeface="Arial Regular" panose="020B0704020202020204" charset="0"/>
                <a:cs typeface="Arial Regular" panose="020B0704020202020204" charset="0"/>
              </a:rPr>
              <a:t>2. </a:t>
            </a:r>
            <a:r>
              <a:rPr lang="en-US" altLang="zh-CN" sz="1700" b="1">
                <a:latin typeface="Arial Bold" panose="020B0704020202020204" charset="0"/>
                <a:cs typeface="Arial Bold" panose="020B0704020202020204" charset="0"/>
                <a:sym typeface="+mn-ea"/>
              </a:rPr>
              <a:t>Balance ratio</a:t>
            </a:r>
            <a:r>
              <a:rPr lang="en-US" altLang="zh-CN" sz="1700">
                <a:latin typeface="Arial Regular" panose="020B0704020202020204" charset="0"/>
                <a:cs typeface="Arial Regular" panose="020B0704020202020204" charset="0"/>
                <a:sym typeface="+mn-ea"/>
              </a:rPr>
              <a:t> = Export value/ Import value;</a:t>
            </a:r>
            <a:endParaRPr lang="en-US" altLang="zh-CN" sz="1700">
              <a:latin typeface="Arial Regular" panose="020B0704020202020204" charset="0"/>
              <a:cs typeface="Arial Regular" panose="020B0704020202020204" charset="0"/>
            </a:endParaRPr>
          </a:p>
          <a:p>
            <a:r>
              <a:rPr lang="en-US" altLang="zh-CN" sz="1700">
                <a:latin typeface="Arial Regular" panose="020B0704020202020204" charset="0"/>
                <a:cs typeface="Arial Regular" panose="020B0704020202020204" charset="0"/>
              </a:rPr>
              <a:t>3. Stability index = Weighted average of export </a:t>
            </a:r>
            <a:r>
              <a:rPr lang="en-US" altLang="zh-CN" sz="1700" b="1">
                <a:latin typeface="Arial Bold" panose="020B0704020202020204" charset="0"/>
                <a:cs typeface="Arial Bold" panose="020B0704020202020204" charset="0"/>
              </a:rPr>
              <a:t>volatility </a:t>
            </a:r>
            <a:r>
              <a:rPr lang="en-US" altLang="zh-CN" sz="1700">
                <a:latin typeface="Arial Regular" panose="020B0704020202020204" charset="0"/>
                <a:cs typeface="Arial Regular" panose="020B0704020202020204" charset="0"/>
              </a:rPr>
              <a:t>and import volatility   - </a:t>
            </a:r>
            <a:r>
              <a:rPr lang="en-US" altLang="zh-CN" sz="1700" b="1">
                <a:latin typeface="Arial Bold" panose="020B0704020202020204" charset="0"/>
                <a:cs typeface="Arial Bold" panose="020B0704020202020204" charset="0"/>
              </a:rPr>
              <a:t>export &amp; im</a:t>
            </a:r>
            <a:r>
              <a:rPr lang="en-US" altLang="zh-CN" sz="1700" b="1">
                <a:latin typeface="Arial Bold" panose="020B0704020202020204" charset="0"/>
                <a:cs typeface="Arial Bold" panose="020B0704020202020204" charset="0"/>
                <a:sym typeface="+mn-ea"/>
              </a:rPr>
              <a:t>port &amp; total</a:t>
            </a:r>
            <a:endParaRPr lang="en-US" altLang="zh-CN" sz="1700">
              <a:latin typeface="Arial Regular" panose="020B0704020202020204" charset="0"/>
              <a:cs typeface="Arial Regular" panose="020B0704020202020204" charset="0"/>
            </a:endParaRPr>
          </a:p>
          <a:p>
            <a:endParaRPr lang="en-US" altLang="zh-CN" sz="1700">
              <a:latin typeface="Arial Regular" panose="020B0704020202020204" charset="0"/>
              <a:cs typeface="Arial Regular" panose="020B0704020202020204" charset="0"/>
            </a:endParaRPr>
          </a:p>
        </p:txBody>
      </p:sp>
      <p:sp>
        <p:nvSpPr>
          <p:cNvPr id="8" name="文本框 7"/>
          <p:cNvSpPr txBox="1"/>
          <p:nvPr/>
        </p:nvSpPr>
        <p:spPr>
          <a:xfrm>
            <a:off x="4674235" y="3026410"/>
            <a:ext cx="6096000" cy="1137285"/>
          </a:xfrm>
          <a:prstGeom prst="rect">
            <a:avLst/>
          </a:prstGeom>
          <a:noFill/>
        </p:spPr>
        <p:txBody>
          <a:bodyPr wrap="square" rtlCol="0" anchor="t">
            <a:spAutoFit/>
          </a:bodyPr>
          <a:p>
            <a:r>
              <a:rPr lang="en-US" altLang="zh-CN" sz="1700">
                <a:latin typeface="Arial Regular" panose="020B0704020202020204" charset="0"/>
                <a:cs typeface="Arial Regular" panose="020B0704020202020204" charset="0"/>
                <a:sym typeface="+mn-ea"/>
              </a:rPr>
              <a:t>4. Top5 industry trade values;</a:t>
            </a:r>
            <a:endParaRPr lang="en-US" altLang="zh-CN" sz="1700">
              <a:latin typeface="Arial Regular" panose="020B0704020202020204" charset="0"/>
              <a:cs typeface="Arial Regular" panose="020B0704020202020204" charset="0"/>
              <a:sym typeface="+mn-ea"/>
            </a:endParaRPr>
          </a:p>
          <a:p>
            <a:r>
              <a:rPr lang="en-US" altLang="zh-CN" sz="1700">
                <a:latin typeface="Arial Regular" panose="020B0704020202020204" charset="0"/>
                <a:cs typeface="Arial Regular" panose="020B0704020202020204" charset="0"/>
                <a:sym typeface="+mn-ea"/>
              </a:rPr>
              <a:t>5. </a:t>
            </a:r>
            <a:r>
              <a:rPr lang="en-US" altLang="zh-CN" sz="1700">
                <a:latin typeface="Arial" panose="020B0704020202020204" pitchFamily="34" charset="0"/>
                <a:cs typeface="Arial" panose="020B0704020202020204" pitchFamily="34" charset="0"/>
                <a:sym typeface="+mn-ea"/>
              </a:rPr>
              <a:t>Industry diversity</a:t>
            </a:r>
            <a:r>
              <a:rPr lang="en-US" altLang="zh-CN" sz="1700">
                <a:latin typeface="Arial Regular" panose="020B0704020202020204" charset="0"/>
                <a:cs typeface="Arial Regular" panose="020B0704020202020204" charset="0"/>
                <a:sym typeface="+mn-ea"/>
              </a:rPr>
              <a:t> -  Information </a:t>
            </a:r>
            <a:r>
              <a:rPr lang="en-US" altLang="zh-CN" sz="1700" b="1">
                <a:latin typeface="Arial Bold" panose="020B0704020202020204" charset="0"/>
                <a:cs typeface="Arial Bold" panose="020B0704020202020204" charset="0"/>
                <a:sym typeface="+mn-ea"/>
              </a:rPr>
              <a:t>Entropy;</a:t>
            </a:r>
            <a:endParaRPr lang="en-US" altLang="zh-CN" sz="1700">
              <a:latin typeface="Arial Regular" panose="020B0704020202020204" charset="0"/>
              <a:cs typeface="Arial Regular" panose="020B0704020202020204" charset="0"/>
              <a:sym typeface="+mn-ea"/>
            </a:endParaRPr>
          </a:p>
          <a:p>
            <a:r>
              <a:rPr lang="en-US" altLang="zh-CN" sz="1700">
                <a:latin typeface="Arial Regular" panose="020B0704020202020204" charset="0"/>
                <a:cs typeface="Arial Regular" panose="020B0704020202020204" charset="0"/>
                <a:sym typeface="+mn-ea"/>
              </a:rPr>
              <a:t>6. </a:t>
            </a:r>
            <a:r>
              <a:rPr lang="en-US" altLang="zh-CN" sz="1700">
                <a:latin typeface="Arial" panose="020B0704020202020204" pitchFamily="34" charset="0"/>
                <a:cs typeface="Arial" panose="020B0704020202020204" pitchFamily="34" charset="0"/>
                <a:sym typeface="+mn-ea"/>
              </a:rPr>
              <a:t>Industry concentration</a:t>
            </a:r>
            <a:r>
              <a:rPr lang="en-US" altLang="zh-CN" sz="1700">
                <a:latin typeface="Arial Regular" panose="020B0704020202020204" charset="0"/>
                <a:cs typeface="Arial Regular" panose="020B0704020202020204" charset="0"/>
                <a:sym typeface="+mn-ea"/>
              </a:rPr>
              <a:t> - </a:t>
            </a:r>
            <a:r>
              <a:rPr lang="en-US" altLang="zh-CN" sz="1700" b="1">
                <a:latin typeface="Arial Bold" panose="020B0704020202020204" charset="0"/>
                <a:cs typeface="Arial Bold" panose="020B0704020202020204" charset="0"/>
                <a:sym typeface="+mn-ea"/>
              </a:rPr>
              <a:t>HHI</a:t>
            </a:r>
            <a:r>
              <a:rPr lang="en-US" altLang="zh-CN" sz="1700">
                <a:latin typeface="Arial Regular" panose="020B0704020202020204" charset="0"/>
                <a:cs typeface="Arial Regular" panose="020B0704020202020204" charset="0"/>
                <a:sym typeface="+mn-ea"/>
              </a:rPr>
              <a:t> Index - </a:t>
            </a:r>
            <a:r>
              <a:rPr lang="en-US" altLang="zh-CN" sz="1700">
                <a:latin typeface="Arial Regular" panose="020B0704020202020204" charset="0"/>
                <a:cs typeface="Arial Regular" panose="020B0704020202020204" charset="0"/>
                <a:sym typeface="+mn-ea"/>
              </a:rPr>
              <a:t>Most trade is controlled by a few industries</a:t>
            </a:r>
            <a:endParaRPr lang="en-US" altLang="zh-CN" sz="1700">
              <a:latin typeface="Arial Regular" panose="020B0704020202020204" charset="0"/>
              <a:cs typeface="Arial Regular" panose="020B0704020202020204" charset="0"/>
              <a:sym typeface="+mn-ea"/>
            </a:endParaRPr>
          </a:p>
        </p:txBody>
      </p:sp>
      <p:pic>
        <p:nvPicPr>
          <p:cNvPr id="10" name="图片 9"/>
          <p:cNvPicPr>
            <a:picLocks noChangeAspect="1"/>
          </p:cNvPicPr>
          <p:nvPr>
            <p:custDataLst>
              <p:tags r:id="rId7"/>
            </p:custDataLst>
          </p:nvPr>
        </p:nvPicPr>
        <p:blipFill>
          <a:blip r:embed="rId8"/>
          <a:stretch>
            <a:fillRect/>
          </a:stretch>
        </p:blipFill>
        <p:spPr>
          <a:xfrm>
            <a:off x="9167495" y="3265170"/>
            <a:ext cx="1602105" cy="391795"/>
          </a:xfrm>
          <a:prstGeom prst="rect">
            <a:avLst/>
          </a:prstGeom>
        </p:spPr>
      </p:pic>
      <p:pic>
        <p:nvPicPr>
          <p:cNvPr id="11" name="图片 10"/>
          <p:cNvPicPr>
            <a:picLocks noChangeAspect="1"/>
          </p:cNvPicPr>
          <p:nvPr>
            <p:custDataLst>
              <p:tags r:id="rId9"/>
            </p:custDataLst>
          </p:nvPr>
        </p:nvPicPr>
        <p:blipFill>
          <a:blip r:embed="rId10"/>
          <a:stretch>
            <a:fillRect/>
          </a:stretch>
        </p:blipFill>
        <p:spPr>
          <a:xfrm>
            <a:off x="9385300" y="3857625"/>
            <a:ext cx="1552575" cy="371475"/>
          </a:xfrm>
          <a:prstGeom prst="rect">
            <a:avLst/>
          </a:prstGeom>
        </p:spPr>
      </p:pic>
      <p:sp>
        <p:nvSpPr>
          <p:cNvPr id="13" name="文本框 12"/>
          <p:cNvSpPr txBox="1"/>
          <p:nvPr>
            <p:custDataLst>
              <p:tags r:id="rId11"/>
            </p:custDataLst>
          </p:nvPr>
        </p:nvSpPr>
        <p:spPr>
          <a:xfrm>
            <a:off x="4674235" y="4316095"/>
            <a:ext cx="6096000" cy="875665"/>
          </a:xfrm>
          <a:prstGeom prst="rect">
            <a:avLst/>
          </a:prstGeom>
          <a:noFill/>
        </p:spPr>
        <p:txBody>
          <a:bodyPr wrap="square" rtlCol="0" anchor="t">
            <a:spAutoFit/>
          </a:bodyPr>
          <a:p>
            <a:r>
              <a:rPr lang="en-US" altLang="zh-CN" sz="1700">
                <a:latin typeface="Arial Regular" panose="020B0704020202020204" charset="0"/>
                <a:cs typeface="Arial Regular" panose="020B0704020202020204" charset="0"/>
                <a:sym typeface="+mn-ea"/>
              </a:rPr>
              <a:t>7. Number of trading partners;</a:t>
            </a:r>
            <a:endParaRPr lang="en-US" altLang="zh-CN" sz="1700">
              <a:latin typeface="Arial Regular" panose="020B0704020202020204" charset="0"/>
              <a:cs typeface="Arial Regular" panose="020B0704020202020204" charset="0"/>
              <a:sym typeface="+mn-ea"/>
            </a:endParaRPr>
          </a:p>
          <a:p>
            <a:r>
              <a:rPr lang="en-US" altLang="zh-CN" sz="1700">
                <a:latin typeface="Arial Regular" panose="020B0704020202020204" charset="0"/>
                <a:cs typeface="Arial Regular" panose="020B0704020202020204" charset="0"/>
                <a:sym typeface="+mn-ea"/>
              </a:rPr>
              <a:t>8. Average trade distance - export_distance&amp;import_distance</a:t>
            </a:r>
            <a:endParaRPr lang="en-US" altLang="zh-CN" sz="1700">
              <a:latin typeface="Arial Regular" panose="020B0704020202020204" charset="0"/>
              <a:cs typeface="Arial Regular" panose="020B0704020202020204" charset="0"/>
              <a:sym typeface="+mn-ea"/>
            </a:endParaRPr>
          </a:p>
          <a:p>
            <a:r>
              <a:rPr lang="en-US" altLang="zh-CN" sz="1700">
                <a:latin typeface="Arial Regular" panose="020B0704020202020204" charset="0"/>
                <a:cs typeface="Arial Regular" panose="020B0704020202020204" charset="0"/>
                <a:sym typeface="+mn-ea"/>
              </a:rPr>
              <a:t>9. Farthest trade distance</a:t>
            </a:r>
            <a:endParaRPr lang="en-US" altLang="zh-CN" sz="1700">
              <a:latin typeface="Arial Regular" panose="020B0704020202020204" charset="0"/>
              <a:cs typeface="Arial Regular" panose="020B0704020202020204" charset="0"/>
              <a:sym typeface="+mn-ea"/>
            </a:endParaRPr>
          </a:p>
        </p:txBody>
      </p:sp>
      <p:sp>
        <p:nvSpPr>
          <p:cNvPr id="16" name="文本框 15"/>
          <p:cNvSpPr txBox="1"/>
          <p:nvPr/>
        </p:nvSpPr>
        <p:spPr>
          <a:xfrm>
            <a:off x="5071745" y="956945"/>
            <a:ext cx="6096000" cy="337185"/>
          </a:xfrm>
          <a:prstGeom prst="rect">
            <a:avLst/>
          </a:prstGeom>
          <a:noFill/>
        </p:spPr>
        <p:txBody>
          <a:bodyPr wrap="square" rtlCol="0" anchor="t">
            <a:spAutoFit/>
          </a:bodyPr>
          <a:p>
            <a:r>
              <a:rPr kumimoji="1" lang="en-US" sz="1600" dirty="0">
                <a:solidFill>
                  <a:srgbClr val="FF0000"/>
                </a:solidFill>
                <a:latin typeface="Arial Regular" panose="020B0704020202020204" charset="0"/>
                <a:ea typeface="汉仪中黑KW" panose="00020600040101010101" charset="-122"/>
                <a:cs typeface="Arial Regular" panose="020B0704020202020204" charset="0"/>
                <a:sym typeface="+mn-ea"/>
              </a:rPr>
              <a:t>All </a:t>
            </a:r>
            <a:r>
              <a:rPr kumimoji="1" sz="1600" dirty="0">
                <a:solidFill>
                  <a:srgbClr val="FF0000"/>
                </a:solidFill>
                <a:latin typeface="Arial Regular" panose="020B0704020202020204" charset="0"/>
                <a:ea typeface="汉仪中黑KW" panose="00020600040101010101" charset="-122"/>
                <a:cs typeface="Arial Regular" panose="020B0704020202020204" charset="0"/>
                <a:sym typeface="+mn-ea"/>
              </a:rPr>
              <a:t>features </a:t>
            </a:r>
            <a:r>
              <a:rPr kumimoji="1" lang="en-US" sz="1600" dirty="0">
                <a:solidFill>
                  <a:srgbClr val="FF0000"/>
                </a:solidFill>
                <a:latin typeface="Arial Regular" panose="020B0704020202020204" charset="0"/>
                <a:ea typeface="汉仪中黑KW" panose="00020600040101010101" charset="-122"/>
                <a:cs typeface="Arial Regular" panose="020B0704020202020204" charset="0"/>
                <a:sym typeface="+mn-ea"/>
              </a:rPr>
              <a:t>→ </a:t>
            </a:r>
            <a:r>
              <a:rPr kumimoji="1" sz="1600" dirty="0">
                <a:solidFill>
                  <a:srgbClr val="FF0000"/>
                </a:solidFill>
                <a:latin typeface="Arial Regular" panose="020B0704020202020204" charset="0"/>
                <a:ea typeface="汉仪中黑KW" panose="00020600040101010101" charset="-122"/>
                <a:cs typeface="Arial Regular" panose="020B0704020202020204" charset="0"/>
                <a:sym typeface="+mn-ea"/>
              </a:rPr>
              <a:t>Further </a:t>
            </a:r>
            <a:r>
              <a:rPr kumimoji="1" lang="en-US" sz="1600" dirty="0">
                <a:solidFill>
                  <a:srgbClr val="FF0000"/>
                </a:solidFill>
                <a:latin typeface="Arial Regular" panose="020B0704020202020204" charset="0"/>
                <a:ea typeface="汉仪中黑KW" panose="00020600040101010101" charset="-122"/>
                <a:cs typeface="Arial Regular" panose="020B0704020202020204" charset="0"/>
                <a:sym typeface="+mn-ea"/>
              </a:rPr>
              <a:t>selecting </a:t>
            </a:r>
            <a:r>
              <a:rPr kumimoji="1" sz="1600" dirty="0">
                <a:solidFill>
                  <a:srgbClr val="FF0000"/>
                </a:solidFill>
                <a:latin typeface="Arial Regular" panose="020B0704020202020204" charset="0"/>
                <a:ea typeface="汉仪中黑KW" panose="00020600040101010101" charset="-122"/>
                <a:cs typeface="Arial Regular" panose="020B0704020202020204" charset="0"/>
                <a:sym typeface="+mn-ea"/>
              </a:rPr>
              <a:t>through </a:t>
            </a:r>
            <a:r>
              <a:rPr kumimoji="1" lang="en-US" sz="1600" b="1" dirty="0">
                <a:solidFill>
                  <a:srgbClr val="FF0000"/>
                </a:solidFill>
                <a:latin typeface="Arial Bold" panose="020B0704020202020204" charset="0"/>
                <a:ea typeface="汉仪中黑KW" panose="00020600040101010101" charset="-122"/>
                <a:cs typeface="Arial Bold" panose="020B0704020202020204" charset="0"/>
                <a:sym typeface="+mn-ea"/>
              </a:rPr>
              <a:t>PCA</a:t>
            </a:r>
            <a:r>
              <a:rPr kumimoji="1" lang="en-US" sz="1600" dirty="0">
                <a:solidFill>
                  <a:srgbClr val="FF0000"/>
                </a:solidFill>
                <a:latin typeface="Arial Regular" panose="020B0704020202020204" charset="0"/>
                <a:ea typeface="汉仪中黑KW" panose="00020600040101010101" charset="-122"/>
                <a:cs typeface="Arial Regular" panose="020B0704020202020204" charset="0"/>
                <a:sym typeface="+mn-ea"/>
              </a:rPr>
              <a:t> </a:t>
            </a:r>
            <a:endParaRPr kumimoji="1" lang="en-US" altLang="en-US" sz="1600" dirty="0">
              <a:solidFill>
                <a:srgbClr val="FF0000"/>
              </a:solidFill>
              <a:latin typeface="Arial Regular" panose="020B0704020202020204" charset="0"/>
              <a:ea typeface="汉仪中黑KW" panose="00020600040101010101" charset="-122"/>
              <a:cs typeface="Arial Regular" panose="020B070402020202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2. Identifying Trade Patterns - K-</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means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5" name="文本框 4"/>
          <p:cNvSpPr txBox="1"/>
          <p:nvPr>
            <p:custDataLst>
              <p:tags r:id="rId2"/>
            </p:custDataLst>
          </p:nvPr>
        </p:nvSpPr>
        <p:spPr>
          <a:xfrm>
            <a:off x="516255" y="894715"/>
            <a:ext cx="11291570" cy="398780"/>
          </a:xfrm>
          <a:prstGeom prst="rect">
            <a:avLst/>
          </a:prstGeom>
          <a:noFill/>
        </p:spPr>
        <p:txBody>
          <a:bodyPr wrap="square" rtlCol="0">
            <a:spAutoFit/>
          </a:bodyPr>
          <a:p>
            <a:r>
              <a:rPr kumimoji="1" lang="en-US" sz="2000" dirty="0">
                <a:latin typeface="Arial Black" panose="020B0A04020102020204" charset="0"/>
                <a:ea typeface="汉仪中黑KW" panose="00020600040101010101" charset="-122"/>
                <a:cs typeface="Arial Black" panose="020B0A04020102020204" charset="0"/>
              </a:rPr>
              <a:t>2.1 I</a:t>
            </a:r>
            <a:r>
              <a:rPr kumimoji="1" sz="2000" dirty="0">
                <a:latin typeface="Arial Black" panose="020B0A04020102020204" charset="0"/>
                <a:ea typeface="汉仪中黑KW" panose="00020600040101010101" charset="-122"/>
                <a:cs typeface="Arial Black" panose="020B0A04020102020204" charset="0"/>
              </a:rPr>
              <a:t>dentifying trade patterns</a:t>
            </a:r>
            <a:endParaRPr kumimoji="1" sz="2000" dirty="0">
              <a:latin typeface="Arial Black" panose="020B0A04020102020204" charset="0"/>
              <a:ea typeface="汉仪中黑KW" panose="00020600040101010101" charset="-122"/>
              <a:cs typeface="Arial Black" panose="020B0A04020102020204" charset="0"/>
            </a:endParaRPr>
          </a:p>
        </p:txBody>
      </p:sp>
      <p:sp>
        <p:nvSpPr>
          <p:cNvPr id="16" name="文本框 15"/>
          <p:cNvSpPr txBox="1"/>
          <p:nvPr/>
        </p:nvSpPr>
        <p:spPr>
          <a:xfrm>
            <a:off x="5071745" y="956945"/>
            <a:ext cx="6096000" cy="337185"/>
          </a:xfrm>
          <a:prstGeom prst="rect">
            <a:avLst/>
          </a:prstGeom>
          <a:noFill/>
        </p:spPr>
        <p:txBody>
          <a:bodyPr wrap="square" rtlCol="0" anchor="t">
            <a:spAutoFit/>
          </a:bodyPr>
          <a:p>
            <a:r>
              <a:rPr kumimoji="1" lang="en-US" sz="1600" dirty="0">
                <a:solidFill>
                  <a:srgbClr val="FF0000"/>
                </a:solidFill>
                <a:latin typeface="Arial Regular" panose="020B0704020202020204" charset="0"/>
                <a:ea typeface="汉仪中黑KW" panose="00020600040101010101" charset="-122"/>
                <a:cs typeface="Arial Regular" panose="020B0704020202020204" charset="0"/>
                <a:sym typeface="+mn-ea"/>
              </a:rPr>
              <a:t>All </a:t>
            </a:r>
            <a:r>
              <a:rPr kumimoji="1" sz="1600" dirty="0">
                <a:solidFill>
                  <a:srgbClr val="FF0000"/>
                </a:solidFill>
                <a:latin typeface="Arial Regular" panose="020B0704020202020204" charset="0"/>
                <a:ea typeface="汉仪中黑KW" panose="00020600040101010101" charset="-122"/>
                <a:cs typeface="Arial Regular" panose="020B0704020202020204" charset="0"/>
                <a:sym typeface="+mn-ea"/>
              </a:rPr>
              <a:t>features </a:t>
            </a:r>
            <a:r>
              <a:rPr kumimoji="1" lang="en-US" sz="1600" dirty="0">
                <a:solidFill>
                  <a:srgbClr val="FF0000"/>
                </a:solidFill>
                <a:latin typeface="Arial Regular" panose="020B0704020202020204" charset="0"/>
                <a:ea typeface="汉仪中黑KW" panose="00020600040101010101" charset="-122"/>
                <a:cs typeface="Arial Regular" panose="020B0704020202020204" charset="0"/>
                <a:sym typeface="+mn-ea"/>
              </a:rPr>
              <a:t>→ </a:t>
            </a:r>
            <a:r>
              <a:rPr kumimoji="1" sz="1600" dirty="0">
                <a:solidFill>
                  <a:srgbClr val="FF0000"/>
                </a:solidFill>
                <a:latin typeface="Arial Regular" panose="020B0704020202020204" charset="0"/>
                <a:ea typeface="汉仪中黑KW" panose="00020600040101010101" charset="-122"/>
                <a:cs typeface="Arial Regular" panose="020B0704020202020204" charset="0"/>
                <a:sym typeface="+mn-ea"/>
              </a:rPr>
              <a:t>Further </a:t>
            </a:r>
            <a:r>
              <a:rPr kumimoji="1" lang="en-US" sz="1600" dirty="0">
                <a:solidFill>
                  <a:srgbClr val="FF0000"/>
                </a:solidFill>
                <a:latin typeface="Arial Regular" panose="020B0704020202020204" charset="0"/>
                <a:ea typeface="汉仪中黑KW" panose="00020600040101010101" charset="-122"/>
                <a:cs typeface="Arial Regular" panose="020B0704020202020204" charset="0"/>
                <a:sym typeface="+mn-ea"/>
              </a:rPr>
              <a:t>selecting </a:t>
            </a:r>
            <a:r>
              <a:rPr kumimoji="1" sz="1600" dirty="0">
                <a:solidFill>
                  <a:srgbClr val="FF0000"/>
                </a:solidFill>
                <a:latin typeface="Arial Regular" panose="020B0704020202020204" charset="0"/>
                <a:ea typeface="汉仪中黑KW" panose="00020600040101010101" charset="-122"/>
                <a:cs typeface="Arial Regular" panose="020B0704020202020204" charset="0"/>
                <a:sym typeface="+mn-ea"/>
              </a:rPr>
              <a:t>through </a:t>
            </a:r>
            <a:r>
              <a:rPr kumimoji="1" lang="en-US" sz="1600" b="1" dirty="0">
                <a:solidFill>
                  <a:srgbClr val="FF0000"/>
                </a:solidFill>
                <a:latin typeface="Arial Bold" panose="020B0704020202020204" charset="0"/>
                <a:ea typeface="汉仪中黑KW" panose="00020600040101010101" charset="-122"/>
                <a:cs typeface="Arial Bold" panose="020B0704020202020204" charset="0"/>
                <a:sym typeface="+mn-ea"/>
              </a:rPr>
              <a:t>PCA</a:t>
            </a:r>
            <a:r>
              <a:rPr kumimoji="1" lang="en-US" sz="1600" dirty="0">
                <a:solidFill>
                  <a:srgbClr val="FF0000"/>
                </a:solidFill>
                <a:latin typeface="Arial Regular" panose="020B0704020202020204" charset="0"/>
                <a:ea typeface="汉仪中黑KW" panose="00020600040101010101" charset="-122"/>
                <a:cs typeface="Arial Regular" panose="020B0704020202020204" charset="0"/>
                <a:sym typeface="+mn-ea"/>
              </a:rPr>
              <a:t> </a:t>
            </a:r>
            <a:endParaRPr kumimoji="1" lang="en-US" altLang="en-US" sz="1600" dirty="0">
              <a:solidFill>
                <a:srgbClr val="FF0000"/>
              </a:solidFill>
              <a:latin typeface="Arial Regular" panose="020B0704020202020204" charset="0"/>
              <a:ea typeface="汉仪中黑KW" panose="00020600040101010101" charset="-122"/>
              <a:cs typeface="Arial Regular" panose="020B0704020202020204" charset="0"/>
              <a:sym typeface="+mn-ea"/>
            </a:endParaRPr>
          </a:p>
        </p:txBody>
      </p:sp>
      <p:pic>
        <p:nvPicPr>
          <p:cNvPr id="2" name="图片 1"/>
          <p:cNvPicPr>
            <a:picLocks noChangeAspect="1"/>
          </p:cNvPicPr>
          <p:nvPr>
            <p:custDataLst>
              <p:tags r:id="rId3"/>
            </p:custDataLst>
          </p:nvPr>
        </p:nvPicPr>
        <p:blipFill>
          <a:blip r:embed="rId4"/>
          <a:stretch>
            <a:fillRect/>
          </a:stretch>
        </p:blipFill>
        <p:spPr>
          <a:xfrm>
            <a:off x="300990" y="1355725"/>
            <a:ext cx="4923790" cy="172593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7028180" y="1619885"/>
            <a:ext cx="4923790" cy="3183890"/>
          </a:xfrm>
          <a:prstGeom prst="rect">
            <a:avLst/>
          </a:prstGeom>
        </p:spPr>
      </p:pic>
      <p:pic>
        <p:nvPicPr>
          <p:cNvPr id="15" name="图片 14"/>
          <p:cNvPicPr>
            <a:picLocks noChangeAspect="1"/>
          </p:cNvPicPr>
          <p:nvPr>
            <p:custDataLst>
              <p:tags r:id="rId7"/>
            </p:custDataLst>
          </p:nvPr>
        </p:nvPicPr>
        <p:blipFill>
          <a:blip r:embed="rId8"/>
          <a:stretch>
            <a:fillRect/>
          </a:stretch>
        </p:blipFill>
        <p:spPr>
          <a:xfrm>
            <a:off x="278130" y="4588510"/>
            <a:ext cx="6210300" cy="1292860"/>
          </a:xfrm>
          <a:prstGeom prst="rect">
            <a:avLst/>
          </a:prstGeom>
        </p:spPr>
      </p:pic>
      <p:sp>
        <p:nvSpPr>
          <p:cNvPr id="18" name="下箭头 17"/>
          <p:cNvSpPr/>
          <p:nvPr/>
        </p:nvSpPr>
        <p:spPr>
          <a:xfrm>
            <a:off x="300990" y="3427095"/>
            <a:ext cx="210820" cy="68326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9" name="图片 18"/>
          <p:cNvPicPr>
            <a:picLocks noChangeAspect="1"/>
          </p:cNvPicPr>
          <p:nvPr>
            <p:custDataLst>
              <p:tags r:id="rId9"/>
            </p:custDataLst>
          </p:nvPr>
        </p:nvPicPr>
        <p:blipFill>
          <a:blip r:embed="rId10"/>
          <a:stretch>
            <a:fillRect/>
          </a:stretch>
        </p:blipFill>
        <p:spPr>
          <a:xfrm>
            <a:off x="7625080" y="4819650"/>
            <a:ext cx="4182745" cy="1193800"/>
          </a:xfrm>
          <a:prstGeom prst="rect">
            <a:avLst/>
          </a:prstGeom>
        </p:spPr>
      </p:pic>
      <p:sp>
        <p:nvSpPr>
          <p:cNvPr id="20" name="文本框 19"/>
          <p:cNvSpPr txBox="1"/>
          <p:nvPr/>
        </p:nvSpPr>
        <p:spPr>
          <a:xfrm>
            <a:off x="945515" y="3116580"/>
            <a:ext cx="5648960" cy="1383665"/>
          </a:xfrm>
          <a:prstGeom prst="rect">
            <a:avLst/>
          </a:prstGeom>
          <a:noFill/>
        </p:spPr>
        <p:txBody>
          <a:bodyPr wrap="square" rtlCol="0">
            <a:spAutoFit/>
          </a:bodyPr>
          <a:p>
            <a:r>
              <a:rPr sz="1400">
                <a:latin typeface="Arial Regular" panose="020B0704020202020204" charset="0"/>
                <a:cs typeface="Arial Regular" panose="020B0704020202020204" charset="0"/>
              </a:rPr>
              <a:t>1. Standardization</a:t>
            </a:r>
            <a:endParaRPr sz="1400">
              <a:latin typeface="Arial Regular" panose="020B0704020202020204" charset="0"/>
              <a:cs typeface="Arial Regular" panose="020B0704020202020204" charset="0"/>
            </a:endParaRPr>
          </a:p>
          <a:p>
            <a:r>
              <a:rPr sz="1400">
                <a:latin typeface="Arial Regular" panose="020B0704020202020204" charset="0"/>
                <a:cs typeface="Arial Regular" panose="020B0704020202020204" charset="0"/>
              </a:rPr>
              <a:t>2. Use PCA to </a:t>
            </a:r>
            <a:r>
              <a:rPr sz="1400" b="1">
                <a:latin typeface="Arial Bold" panose="020B0704020202020204" charset="0"/>
                <a:cs typeface="Arial Bold" panose="020B0704020202020204" charset="0"/>
              </a:rPr>
              <a:t>retain important principal components</a:t>
            </a:r>
            <a:r>
              <a:rPr sz="1400">
                <a:latin typeface="Arial Regular" panose="020B0704020202020204" charset="0"/>
                <a:cs typeface="Arial Regular" panose="020B0704020202020204" charset="0"/>
              </a:rPr>
              <a:t> (cumulative explanatory variance&gt;0.</a:t>
            </a:r>
            <a:r>
              <a:rPr lang="en-US" sz="1400">
                <a:latin typeface="Arial Regular" panose="020B0704020202020204" charset="0"/>
                <a:cs typeface="Arial Regular" panose="020B0704020202020204" charset="0"/>
              </a:rPr>
              <a:t>8</a:t>
            </a:r>
            <a:r>
              <a:rPr sz="1400">
                <a:latin typeface="Arial Regular" panose="020B0704020202020204" charset="0"/>
                <a:cs typeface="Arial Regular" panose="020B0704020202020204" charset="0"/>
              </a:rPr>
              <a:t>)</a:t>
            </a:r>
            <a:endParaRPr sz="1400">
              <a:latin typeface="Arial Regular" panose="020B0704020202020204" charset="0"/>
              <a:cs typeface="Arial Regular" panose="020B0704020202020204" charset="0"/>
            </a:endParaRPr>
          </a:p>
          <a:p>
            <a:r>
              <a:rPr sz="1400">
                <a:latin typeface="Arial Regular" panose="020B0704020202020204" charset="0"/>
                <a:cs typeface="Arial Regular" panose="020B0704020202020204" charset="0"/>
              </a:rPr>
              <a:t>3. Obtain the feature payload of principal components - </a:t>
            </a:r>
            <a:r>
              <a:rPr sz="1400" b="1">
                <a:latin typeface="Arial Bold" panose="020B0704020202020204" charset="0"/>
                <a:cs typeface="Arial Bold" panose="020B0704020202020204" charset="0"/>
              </a:rPr>
              <a:t>filter out the original features</a:t>
            </a:r>
            <a:endParaRPr sz="1400">
              <a:latin typeface="Arial Regular" panose="020B0704020202020204" charset="0"/>
              <a:cs typeface="Arial Regular" panose="020B0704020202020204" charset="0"/>
            </a:endParaRPr>
          </a:p>
          <a:p>
            <a:r>
              <a:rPr sz="1400">
                <a:latin typeface="Arial Regular" panose="020B0704020202020204" charset="0"/>
                <a:cs typeface="Arial Regular" panose="020B0704020202020204" charset="0"/>
              </a:rPr>
              <a:t>4. Use the filtered original features </a:t>
            </a:r>
            <a:r>
              <a:rPr sz="1400" b="1">
                <a:latin typeface="Arial Bold" panose="020B0704020202020204" charset="0"/>
                <a:cs typeface="Arial Bold" panose="020B0704020202020204" charset="0"/>
              </a:rPr>
              <a:t>for k</a:t>
            </a:r>
            <a:r>
              <a:rPr lang="en-US" sz="1400" b="1">
                <a:latin typeface="Arial Bold" panose="020B0704020202020204" charset="0"/>
                <a:cs typeface="Arial Bold" panose="020B0704020202020204" charset="0"/>
              </a:rPr>
              <a:t>-</a:t>
            </a:r>
            <a:r>
              <a:rPr sz="1400" b="1">
                <a:latin typeface="Arial Bold" panose="020B0704020202020204" charset="0"/>
                <a:cs typeface="Arial Bold" panose="020B0704020202020204" charset="0"/>
              </a:rPr>
              <a:t>means clustering</a:t>
            </a:r>
            <a:endParaRPr sz="1400" b="1">
              <a:latin typeface="Arial Bold" panose="020B0704020202020204" charset="0"/>
              <a:cs typeface="Arial Bold" panose="020B0704020202020204" charset="0"/>
            </a:endParaRPr>
          </a:p>
        </p:txBody>
      </p:sp>
      <p:sp>
        <p:nvSpPr>
          <p:cNvPr id="21" name="矩形 20"/>
          <p:cNvSpPr/>
          <p:nvPr/>
        </p:nvSpPr>
        <p:spPr>
          <a:xfrm>
            <a:off x="6962140" y="2418080"/>
            <a:ext cx="1418590" cy="2233295"/>
          </a:xfrm>
          <a:prstGeom prst="rect">
            <a:avLst/>
          </a:prstGeom>
          <a:ln>
            <a:solidFill>
              <a:srgbClr val="C00000"/>
            </a:solidFill>
            <a:prstDash val="dash"/>
          </a:ln>
        </p:spPr>
        <p:style>
          <a:lnRef idx="2">
            <a:schemeClr val="accent1"/>
          </a:lnRef>
          <a:fillRef idx="0">
            <a:srgbClr val="FFFFFF"/>
          </a:fillRef>
          <a:effectRef idx="0">
            <a:srgbClr val="FFFFFF"/>
          </a:effectRef>
          <a:fontRef idx="minor">
            <a:schemeClr val="dk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8"/>
          <p:cNvGrpSpPr/>
          <p:nvPr/>
        </p:nvGrpSpPr>
        <p:grpSpPr>
          <a:xfrm>
            <a:off x="0" y="6226629"/>
            <a:ext cx="12192000" cy="631372"/>
            <a:chOff x="0" y="6226629"/>
            <a:chExt cx="12192000" cy="631372"/>
          </a:xfrm>
        </p:grpSpPr>
        <p:sp>
          <p:nvSpPr>
            <p:cNvPr id="39" name="Rectangle 7"/>
            <p:cNvSpPr/>
            <p:nvPr/>
          </p:nvSpPr>
          <p:spPr>
            <a:xfrm flipV="1">
              <a:off x="0" y="6226629"/>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40" name="图片 2" descr="文本&#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1825" y="6359661"/>
              <a:ext cx="1506369" cy="397332"/>
            </a:xfrm>
            <a:prstGeom prst="rect">
              <a:avLst/>
            </a:prstGeom>
          </p:spPr>
        </p:pic>
      </p:grpSp>
      <p:sp>
        <p:nvSpPr>
          <p:cNvPr id="41" name="Rectangle 7"/>
          <p:cNvSpPr/>
          <p:nvPr/>
        </p:nvSpPr>
        <p:spPr>
          <a:xfrm rot="10800000" flipV="1">
            <a:off x="0" y="0"/>
            <a:ext cx="12192000" cy="631372"/>
          </a:xfrm>
          <a:prstGeom prst="rect">
            <a:avLst/>
          </a:prstGeom>
          <a:solidFill>
            <a:srgbClr val="003366"/>
          </a:solidFill>
          <a:ln>
            <a:noFill/>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2. Identifying Trade Patterns - K-</a:t>
            </a:r>
            <a:r>
              <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rPr>
              <a:t>means</a:t>
            </a:r>
            <a:endParaRPr lang="en-US" altLang="zh-CN" sz="2400" b="1" dirty="0">
              <a:solidFill>
                <a:prstClr val="white"/>
              </a:solidFill>
              <a:latin typeface="Times New Roman" panose="02020603050405020304" pitchFamily="18" charset="0"/>
              <a:ea typeface="简宋" panose="02020300000000000000" charset="-122"/>
              <a:cs typeface="Times New Roman" panose="02020603050405020304" pitchFamily="18" charset="0"/>
            </a:endParaRPr>
          </a:p>
        </p:txBody>
      </p:sp>
      <p:sp>
        <p:nvSpPr>
          <p:cNvPr id="17" name="灯片编号占位符 16"/>
          <p:cNvSpPr>
            <a:spLocks noGrp="1"/>
          </p:cNvSpPr>
          <p:nvPr>
            <p:ph type="sldNum" sz="quarter" idx="12"/>
          </p:nvPr>
        </p:nvSpPr>
        <p:spPr/>
        <p:txBody>
          <a:bodyPr/>
          <a:lstStyle/>
          <a:p>
            <a:fld id="{066D8D62-AE2E-D544-8D79-3E9DDC388A47}" type="slidenum">
              <a:rPr lang="en-US" smtClean="0"/>
            </a:fld>
            <a:endParaRPr lang="en-US"/>
          </a:p>
        </p:txBody>
      </p:sp>
      <p:sp>
        <p:nvSpPr>
          <p:cNvPr id="5" name="文本框 4"/>
          <p:cNvSpPr txBox="1"/>
          <p:nvPr>
            <p:custDataLst>
              <p:tags r:id="rId2"/>
            </p:custDataLst>
          </p:nvPr>
        </p:nvSpPr>
        <p:spPr>
          <a:xfrm>
            <a:off x="516255" y="894715"/>
            <a:ext cx="8681085" cy="521970"/>
          </a:xfrm>
          <a:prstGeom prst="rect">
            <a:avLst/>
          </a:prstGeom>
          <a:noFill/>
        </p:spPr>
        <p:txBody>
          <a:bodyPr wrap="square" rtlCol="0">
            <a:spAutoFit/>
          </a:bodyPr>
          <a:p>
            <a:r>
              <a:rPr kumimoji="1" lang="en-US" sz="2800" dirty="0">
                <a:latin typeface="Arial Black" panose="020B0A04020102020204" charset="0"/>
                <a:ea typeface="汉仪中黑KW" panose="00020600040101010101" charset="-122"/>
                <a:cs typeface="Arial Black" panose="020B0A04020102020204" charset="0"/>
              </a:rPr>
              <a:t>2.2 </a:t>
            </a:r>
            <a:r>
              <a:rPr kumimoji="1" lang="zh-CN" altLang="en-US" sz="2800" dirty="0">
                <a:latin typeface="Arial Black" panose="020B0A04020102020204" charset="0"/>
                <a:ea typeface="汉仪中黑KW" panose="00020600040101010101" charset="-122"/>
                <a:cs typeface="Arial Black" panose="020B0A04020102020204" charset="0"/>
              </a:rPr>
              <a:t>Number of clusters</a:t>
            </a:r>
            <a:r>
              <a:rPr kumimoji="1" lang="en-US" altLang="zh-CN" sz="2800" dirty="0">
                <a:latin typeface="Arial Black" panose="020B0A04020102020204" charset="0"/>
                <a:ea typeface="汉仪中黑KW" panose="00020600040101010101" charset="-122"/>
                <a:cs typeface="Arial Black" panose="020B0A04020102020204" charset="0"/>
              </a:rPr>
              <a:t> - 4</a:t>
            </a:r>
            <a:endParaRPr kumimoji="1" lang="en-US" altLang="zh-CN" sz="2800" dirty="0">
              <a:latin typeface="Arial Black" panose="020B0A04020102020204" charset="0"/>
              <a:ea typeface="汉仪中黑KW" panose="00020600040101010101" charset="-122"/>
              <a:cs typeface="Arial Black" panose="020B0A04020102020204" charset="0"/>
            </a:endParaRPr>
          </a:p>
        </p:txBody>
      </p:sp>
      <p:pic>
        <p:nvPicPr>
          <p:cNvPr id="2" name="图片 1"/>
          <p:cNvPicPr>
            <a:picLocks noChangeAspect="1"/>
          </p:cNvPicPr>
          <p:nvPr>
            <p:custDataLst>
              <p:tags r:id="rId3"/>
            </p:custDataLst>
          </p:nvPr>
        </p:nvPicPr>
        <p:blipFill>
          <a:blip r:embed="rId4"/>
          <a:stretch>
            <a:fillRect/>
          </a:stretch>
        </p:blipFill>
        <p:spPr>
          <a:xfrm>
            <a:off x="2743200" y="1557020"/>
            <a:ext cx="6705600" cy="3743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3323"/>
    </mc:Choice>
    <mc:Fallback>
      <p:transition spd="slow" advTm="183323"/>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7252</Words>
  <Application>WPS 演示</Application>
  <PresentationFormat>宽屏</PresentationFormat>
  <Paragraphs>291</Paragraphs>
  <Slides>20</Slides>
  <Notes>15</Notes>
  <HiddenSlides>0</HiddenSlides>
  <MMClips>0</MMClips>
  <ScaleCrop>false</ScaleCrop>
  <HeadingPairs>
    <vt:vector size="6" baseType="variant">
      <vt:variant>
        <vt:lpstr>已用的字体</vt:lpstr>
      </vt:variant>
      <vt:variant>
        <vt:i4>32</vt:i4>
      </vt:variant>
      <vt:variant>
        <vt:lpstr>主题</vt:lpstr>
      </vt:variant>
      <vt:variant>
        <vt:i4>3</vt:i4>
      </vt:variant>
      <vt:variant>
        <vt:lpstr>幻灯片标题</vt:lpstr>
      </vt:variant>
      <vt:variant>
        <vt:i4>20</vt:i4>
      </vt:variant>
    </vt:vector>
  </HeadingPairs>
  <TitlesOfParts>
    <vt:vector size="55" baseType="lpstr">
      <vt:lpstr>Arial</vt:lpstr>
      <vt:lpstr>宋体</vt:lpstr>
      <vt:lpstr>Wingdings</vt:lpstr>
      <vt:lpstr>Muli</vt:lpstr>
      <vt:lpstr>Thonburi</vt:lpstr>
      <vt:lpstr>Muli Light</vt:lpstr>
      <vt:lpstr>Muli Bold</vt:lpstr>
      <vt:lpstr>Times New Roman</vt:lpstr>
      <vt:lpstr>Calibri</vt:lpstr>
      <vt:lpstr>Malgun Gothic</vt:lpstr>
      <vt:lpstr>Malgun Gothic</vt:lpstr>
      <vt:lpstr>简宋</vt:lpstr>
      <vt:lpstr>汉仪书宋二KW</vt:lpstr>
      <vt:lpstr>Arial Regular</vt:lpstr>
      <vt:lpstr>Arial Unicode MS</vt:lpstr>
      <vt:lpstr>Arial Black</vt:lpstr>
      <vt:lpstr>汉仪中黑KW</vt:lpstr>
      <vt:lpstr>Arial Bold</vt:lpstr>
      <vt:lpstr>宋体-简</vt:lpstr>
      <vt:lpstr>Helvetica Neue</vt:lpstr>
      <vt:lpstr>微软雅黑</vt:lpstr>
      <vt:lpstr>汉仪旗黑</vt:lpstr>
      <vt:lpstr>宋体</vt:lpstr>
      <vt:lpstr>等线 Light</vt:lpstr>
      <vt:lpstr>汉仪中等线KW</vt:lpstr>
      <vt:lpstr>等线</vt:lpstr>
      <vt:lpstr>Apple SD Gothic Neo</vt:lpstr>
      <vt:lpstr>Wingdings</vt:lpstr>
      <vt:lpstr>DejaVu Math TeX Gyre</vt:lpstr>
      <vt:lpstr>Muli</vt:lpstr>
      <vt:lpstr>Lucida Calligraphy</vt:lpstr>
      <vt:lpstr>苹方-简</vt:lpstr>
      <vt:lpstr>Office 主题​​</vt:lpstr>
      <vt:lpstr>1_Custom Design</vt:lpstr>
      <vt:lpstr>Office Theme</vt:lpstr>
      <vt:lpstr>Mini Group Project Ⅱ Free International Trade IPEN 5810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E-SHOES</dc:title>
  <dc:creator>Chen Zifeng</dc:creator>
  <cp:lastModifiedBy>wuxinyu</cp:lastModifiedBy>
  <cp:revision>325</cp:revision>
  <dcterms:created xsi:type="dcterms:W3CDTF">2024-05-07T07:57:21Z</dcterms:created>
  <dcterms:modified xsi:type="dcterms:W3CDTF">2024-05-07T07:57:21Z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09E8E67C67CB48D4E1DE3966E7625A9A_43</vt:lpwstr>
  </property>
  <property fmtid="{D5CDD505-2E9C-101B-9397-08002B2CF9AE}" pid="3" name="KSOProductBuildVer">
    <vt:lpwstr>2052-6.5.0.8619</vt:lpwstr>
  </property>
  <property fmtid="{D5CDD505-2E9C-101B-9397-08002B2CF9AE}" pid="4" name="ContentTypeId">
    <vt:lpwstr>0x01010076E3FB274198AD44A2EB9D461D690815</vt:lpwstr>
  </property>
</Properties>
</file>